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78" r:id="rId3"/>
    <p:sldId id="296" r:id="rId4"/>
    <p:sldId id="274" r:id="rId5"/>
    <p:sldId id="275" r:id="rId6"/>
    <p:sldId id="276" r:id="rId7"/>
    <p:sldId id="279" r:id="rId8"/>
    <p:sldId id="280" r:id="rId9"/>
    <p:sldId id="281" r:id="rId10"/>
    <p:sldId id="267" r:id="rId11"/>
    <p:sldId id="286" r:id="rId12"/>
    <p:sldId id="285" r:id="rId13"/>
    <p:sldId id="287" r:id="rId14"/>
    <p:sldId id="288" r:id="rId15"/>
    <p:sldId id="289" r:id="rId16"/>
    <p:sldId id="282" r:id="rId17"/>
    <p:sldId id="295" r:id="rId18"/>
    <p:sldId id="283" r:id="rId19"/>
    <p:sldId id="268" r:id="rId20"/>
    <p:sldId id="269" r:id="rId21"/>
    <p:sldId id="290" r:id="rId22"/>
    <p:sldId id="291" r:id="rId23"/>
    <p:sldId id="292" r:id="rId24"/>
    <p:sldId id="293" r:id="rId25"/>
    <p:sldId id="294" r:id="rId26"/>
    <p:sldId id="270" r:id="rId27"/>
    <p:sldId id="271" r:id="rId28"/>
    <p:sldId id="272" r:id="rId29"/>
    <p:sldId id="263"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1539"/>
    <a:srgbClr val="006666"/>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38" autoAdjust="0"/>
    <p:restoredTop sz="94660"/>
  </p:normalViewPr>
  <p:slideViewPr>
    <p:cSldViewPr snapToGrid="0">
      <p:cViewPr>
        <p:scale>
          <a:sx n="62" d="100"/>
          <a:sy n="62" d="100"/>
        </p:scale>
        <p:origin x="-1458" y="-1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0C360A7-26DB-424D-A736-CF94305C833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7DD7463F-A7C5-47C1-A87C-CEF01851E4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ECFEB351-7FE2-4995-A71D-4D1F734701D0}"/>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5" name="Нижний колонтитул 4">
            <a:extLst>
              <a:ext uri="{FF2B5EF4-FFF2-40B4-BE49-F238E27FC236}">
                <a16:creationId xmlns="" xmlns:a16="http://schemas.microsoft.com/office/drawing/2014/main" id="{6E35C87D-E2C7-4A9C-89F3-FE8969D8C82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248B501A-40AA-4717-ACD1-094FF7AE5305}"/>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235122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0EFCEDE-931E-4B3D-B4B0-02F20D3EA99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00796DB4-7BED-4B36-8874-848AD606DAC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ED2A4D20-C3BB-49C7-BA6C-4480B46CC710}"/>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5" name="Нижний колонтитул 4">
            <a:extLst>
              <a:ext uri="{FF2B5EF4-FFF2-40B4-BE49-F238E27FC236}">
                <a16:creationId xmlns="" xmlns:a16="http://schemas.microsoft.com/office/drawing/2014/main" id="{98886A59-5A52-4F70-8F8C-F7593A30894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87929E08-13F2-4319-B613-E4028252C334}"/>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3733470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D7D5900B-71FA-4FD5-939F-E9A1642FBA9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F9664C2E-539E-48DE-AFC0-CB39ACAAEA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3CF61A18-E0E9-4D1C-9546-F4C362A0BD1A}"/>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5" name="Нижний колонтитул 4">
            <a:extLst>
              <a:ext uri="{FF2B5EF4-FFF2-40B4-BE49-F238E27FC236}">
                <a16:creationId xmlns="" xmlns:a16="http://schemas.microsoft.com/office/drawing/2014/main" id="{0642E9EF-9CA2-4630-B76C-ECD6D07423C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3D50E133-5A1C-437C-9BA7-3A920B0B4083}"/>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1654838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FC2BA53-3F77-46B5-89EE-32129EDEB46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039CC9E3-BF2D-465B-BB59-F0ED2E9C085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3A29FFEC-240E-443C-B114-51777E6C8F3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072F62D6-C9A7-4D52-992B-EA53632E02FA}"/>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6" name="Нижний колонтитул 5">
            <a:extLst>
              <a:ext uri="{FF2B5EF4-FFF2-40B4-BE49-F238E27FC236}">
                <a16:creationId xmlns="" xmlns:a16="http://schemas.microsoft.com/office/drawing/2014/main" id="{8ABE5B22-0D0D-4D90-BB89-94D60D239E2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73F1158D-B284-4CA0-9852-27D1409B3811}"/>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342949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97FDB13-107A-4CD0-AAA8-1553BA37AEF3}"/>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B2B3C078-46F6-40E2-9BC8-49954F21A4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39A57C4A-BFE7-41A7-B166-131080DF45E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F5184611-0ED4-4B21-8020-429BBF1B7F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24B7BB69-29B6-46AD-BE7E-6291265F495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EB329064-2FDC-4163-B015-9F1C11AB29ED}"/>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8" name="Нижний колонтитул 7">
            <a:extLst>
              <a:ext uri="{FF2B5EF4-FFF2-40B4-BE49-F238E27FC236}">
                <a16:creationId xmlns="" xmlns:a16="http://schemas.microsoft.com/office/drawing/2014/main" id="{25AF3C00-2CD4-44ED-8FA6-9E54929CD12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1588093D-3677-4F09-8AFF-A7738F7E4CBC}"/>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3957510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494F8C5-4378-4B7D-B112-BAFD9EABBCC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A2D7AA88-72C9-4A64-B398-F7E0C5ABF25F}"/>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4" name="Нижний колонтитул 3">
            <a:extLst>
              <a:ext uri="{FF2B5EF4-FFF2-40B4-BE49-F238E27FC236}">
                <a16:creationId xmlns="" xmlns:a16="http://schemas.microsoft.com/office/drawing/2014/main" id="{73437BEF-DBFF-4192-8C15-558749AE3E3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22D170C0-5D4B-4987-B27E-1458ECB53A37}"/>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95685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01EB9AC8-271E-4409-9ABD-FDCDAAAC8E66}"/>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3" name="Нижний колонтитул 2">
            <a:extLst>
              <a:ext uri="{FF2B5EF4-FFF2-40B4-BE49-F238E27FC236}">
                <a16:creationId xmlns="" xmlns:a16="http://schemas.microsoft.com/office/drawing/2014/main" id="{391C9260-8E73-406A-A851-93C3017298BB}"/>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9D756376-B2D0-4F6F-8A68-0BC2D6228DF3}"/>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36272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FED161B-70BF-49E8-9C80-0C64860FBD0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0E711A80-3A00-41E5-A639-D664FA9217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C97245A0-AE81-43AB-A390-8079C95B89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51749680-EBE3-4002-99DC-DA720C7366F3}"/>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6" name="Нижний колонтитул 5">
            <a:extLst>
              <a:ext uri="{FF2B5EF4-FFF2-40B4-BE49-F238E27FC236}">
                <a16:creationId xmlns="" xmlns:a16="http://schemas.microsoft.com/office/drawing/2014/main" id="{EA362AFC-2F23-4F2A-B79C-4D507D9FF49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02BF98C7-7042-486C-A007-A03E6ACF623F}"/>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370705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760C553-B437-4DFB-AE78-49CB5F386B7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FAFA9299-CFB3-4CD8-8F55-7266DEA833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5D128005-10EE-4506-9DBF-0EE4AB6167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7006C8F8-D78A-46F6-B8DB-C0B50AD4352A}"/>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6" name="Нижний колонтитул 5">
            <a:extLst>
              <a:ext uri="{FF2B5EF4-FFF2-40B4-BE49-F238E27FC236}">
                <a16:creationId xmlns="" xmlns:a16="http://schemas.microsoft.com/office/drawing/2014/main" id="{FD8B4F8D-8B7C-4E8A-998F-08042DD87BE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88EE354-D821-4944-A6CB-F741158D986A}"/>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2350469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0D6391C-9847-44CC-A320-D01E678FA29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4BFFB711-A8CE-4E07-B26C-07529C62510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7A3FE32-7CE4-4A99-9206-D28A70742EAC}"/>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5" name="Нижний колонтитул 4">
            <a:extLst>
              <a:ext uri="{FF2B5EF4-FFF2-40B4-BE49-F238E27FC236}">
                <a16:creationId xmlns="" xmlns:a16="http://schemas.microsoft.com/office/drawing/2014/main" id="{020F5B94-354B-4567-A198-090ADBE022A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899AC44-BB8C-40D2-B88F-00A13AF90B54}"/>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1441320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3BC5FD57-D1A8-48F4-900B-376E3619561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5EB2F451-8201-47BB-8CDF-F95971D5AD6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DAF6A96-3B66-40C3-AE06-95CAB7578BDB}"/>
              </a:ext>
            </a:extLst>
          </p:cNvPr>
          <p:cNvSpPr>
            <a:spLocks noGrp="1"/>
          </p:cNvSpPr>
          <p:nvPr>
            <p:ph type="dt" sz="half" idx="10"/>
          </p:nvPr>
        </p:nvSpPr>
        <p:spPr/>
        <p:txBody>
          <a:bodyPr/>
          <a:lstStyle/>
          <a:p>
            <a:fld id="{F65A7FE9-FB3E-4D65-8EA6-1B2E94761406}" type="datetimeFigureOut">
              <a:rPr lang="ru-RU" smtClean="0"/>
              <a:t>15.09.2026</a:t>
            </a:fld>
            <a:endParaRPr lang="ru-RU"/>
          </a:p>
        </p:txBody>
      </p:sp>
      <p:sp>
        <p:nvSpPr>
          <p:cNvPr id="5" name="Нижний колонтитул 4">
            <a:extLst>
              <a:ext uri="{FF2B5EF4-FFF2-40B4-BE49-F238E27FC236}">
                <a16:creationId xmlns="" xmlns:a16="http://schemas.microsoft.com/office/drawing/2014/main" id="{80EC1AB8-5E7F-4DE2-96F3-EB13FDE7717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85715912-5FE9-42E7-8940-1B363269310F}"/>
              </a:ext>
            </a:extLst>
          </p:cNvPr>
          <p:cNvSpPr>
            <a:spLocks noGrp="1"/>
          </p:cNvSpPr>
          <p:nvPr>
            <p:ph type="sldNum" sz="quarter" idx="12"/>
          </p:nvPr>
        </p:nvSpPr>
        <p:spPr/>
        <p:txBody>
          <a:bodyPr/>
          <a:lstStyle/>
          <a:p>
            <a:fld id="{3D5C47E2-C161-435D-B6AC-30B3A8E05E0B}" type="slidenum">
              <a:rPr lang="ru-RU" smtClean="0"/>
              <a:t>‹#›</a:t>
            </a:fld>
            <a:endParaRPr lang="ru-RU"/>
          </a:p>
        </p:txBody>
      </p:sp>
    </p:spTree>
    <p:extLst>
      <p:ext uri="{BB962C8B-B14F-4D97-AF65-F5344CB8AC3E}">
        <p14:creationId xmlns:p14="http://schemas.microsoft.com/office/powerpoint/2010/main" val="9608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F64975C-6FF2-49EF-8175-6B209CB914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DCEAA7C8-FAC9-44FF-98C9-C7D17BED43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0BB5A74D-9924-4CE8-8B27-0C5DBAFFE6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5A7FE9-FB3E-4D65-8EA6-1B2E94761406}" type="datetimeFigureOut">
              <a:rPr lang="ru-RU" smtClean="0"/>
              <a:t>15.09.2026</a:t>
            </a:fld>
            <a:endParaRPr lang="ru-RU"/>
          </a:p>
        </p:txBody>
      </p:sp>
      <p:sp>
        <p:nvSpPr>
          <p:cNvPr id="5" name="Нижний колонтитул 4">
            <a:extLst>
              <a:ext uri="{FF2B5EF4-FFF2-40B4-BE49-F238E27FC236}">
                <a16:creationId xmlns="" xmlns:a16="http://schemas.microsoft.com/office/drawing/2014/main" id="{F0C2EFA0-2E4D-4780-B4DF-3F1A55FA26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61E7A76B-9582-4232-9C8C-8748A84D11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C47E2-C161-435D-B6AC-30B3A8E05E0B}" type="slidenum">
              <a:rPr lang="ru-RU" smtClean="0"/>
              <a:t>‹#›</a:t>
            </a:fld>
            <a:endParaRPr lang="ru-RU"/>
          </a:p>
        </p:txBody>
      </p:sp>
    </p:spTree>
    <p:extLst>
      <p:ext uri="{BB962C8B-B14F-4D97-AF65-F5344CB8AC3E}">
        <p14:creationId xmlns:p14="http://schemas.microsoft.com/office/powerpoint/2010/main" val="1452805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3.sv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10.svg"/><Relationship Id="rId12" Type="http://schemas.openxmlformats.org/officeDocument/2006/relationships/image" Target="../media/image15.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2.sv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5.gif"/></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5.gif"/></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5.gif"/></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7B1C1A9-CC57-482C-8141-289AA9488266}"/>
              </a:ext>
            </a:extLst>
          </p:cNvPr>
          <p:cNvSpPr>
            <a:spLocks noGrp="1"/>
          </p:cNvSpPr>
          <p:nvPr>
            <p:ph type="ctrTitle"/>
          </p:nvPr>
        </p:nvSpPr>
        <p:spPr>
          <a:xfrm>
            <a:off x="1693628" y="1695166"/>
            <a:ext cx="8804743" cy="1733834"/>
          </a:xfrm>
        </p:spPr>
        <p:txBody>
          <a:bodyPr anchor="ctr">
            <a:noAutofit/>
          </a:bodyPr>
          <a:lstStyle/>
          <a:p>
            <a:r>
              <a:rPr lang="ru-RU" sz="3200" b="1" cap="all" dirty="0">
                <a:solidFill>
                  <a:srgbClr val="006666"/>
                </a:solidFill>
                <a:latin typeface="Geometria" panose="020B0403020204020204" pitchFamily="34" charset="-52"/>
              </a:rPr>
              <a:t>Электробезопасность </a:t>
            </a:r>
            <a:br>
              <a:rPr lang="ru-RU" sz="3200" b="1" cap="all" dirty="0">
                <a:solidFill>
                  <a:srgbClr val="006666"/>
                </a:solidFill>
                <a:latin typeface="Geometria" panose="020B0403020204020204" pitchFamily="34" charset="-52"/>
              </a:rPr>
            </a:br>
            <a:r>
              <a:rPr lang="ru-RU" sz="3200" b="1" cap="all" dirty="0">
                <a:solidFill>
                  <a:srgbClr val="006666"/>
                </a:solidFill>
                <a:latin typeface="Geometria" panose="020B0403020204020204" pitchFamily="34" charset="-52"/>
              </a:rPr>
              <a:t>пациентов  и персонала </a:t>
            </a:r>
            <a:br>
              <a:rPr lang="ru-RU" sz="3200" b="1" cap="all" dirty="0">
                <a:solidFill>
                  <a:srgbClr val="006666"/>
                </a:solidFill>
                <a:latin typeface="Geometria" panose="020B0403020204020204" pitchFamily="34" charset="-52"/>
              </a:rPr>
            </a:br>
            <a:r>
              <a:rPr lang="ru-RU" sz="3200" b="1" cap="all" dirty="0">
                <a:solidFill>
                  <a:srgbClr val="006666"/>
                </a:solidFill>
                <a:latin typeface="Geometria" panose="020B0403020204020204" pitchFamily="34" charset="-52"/>
              </a:rPr>
              <a:t>медицинской организации  с  учетом  изменений законодательства </a:t>
            </a:r>
            <a:r>
              <a:rPr lang="ru-RU" sz="3200" b="1" cap="all" dirty="0">
                <a:solidFill>
                  <a:srgbClr val="006666"/>
                </a:solidFill>
                <a:latin typeface="DejaVu Sans Light" panose="020B0203030804020204" pitchFamily="34" charset="0"/>
                <a:ea typeface="DejaVu Sans Light" panose="020B0203030804020204" pitchFamily="34" charset="0"/>
                <a:cs typeface="DejaVu Sans Light" panose="020B0203030804020204" pitchFamily="34" charset="0"/>
              </a:rPr>
              <a:t>2026</a:t>
            </a:r>
            <a:r>
              <a:rPr lang="ru-RU" sz="3200" b="1" cap="all" dirty="0">
                <a:solidFill>
                  <a:srgbClr val="006666"/>
                </a:solidFill>
                <a:latin typeface="Geometria" panose="020B0403020204020204" pitchFamily="34" charset="-52"/>
              </a:rPr>
              <a:t>  года</a:t>
            </a:r>
            <a:endParaRPr lang="ru-RU" sz="1800" b="1" cap="all" dirty="0">
              <a:solidFill>
                <a:srgbClr val="006666"/>
              </a:solidFill>
              <a:latin typeface="Geometria" panose="020B0403020204020204" pitchFamily="34" charset="-52"/>
            </a:endParaRPr>
          </a:p>
        </p:txBody>
      </p:sp>
      <p:sp>
        <p:nvSpPr>
          <p:cNvPr id="3" name="Подзаголовок 2">
            <a:extLst>
              <a:ext uri="{FF2B5EF4-FFF2-40B4-BE49-F238E27FC236}">
                <a16:creationId xmlns="" xmlns:a16="http://schemas.microsoft.com/office/drawing/2014/main" id="{3F71A586-2E36-410A-B0A2-551CF0484842}"/>
              </a:ext>
            </a:extLst>
          </p:cNvPr>
          <p:cNvSpPr>
            <a:spLocks noGrp="1"/>
          </p:cNvSpPr>
          <p:nvPr>
            <p:ph type="subTitle" idx="1"/>
          </p:nvPr>
        </p:nvSpPr>
        <p:spPr>
          <a:xfrm>
            <a:off x="2326471" y="3902322"/>
            <a:ext cx="9608419" cy="1463257"/>
          </a:xfrm>
        </p:spPr>
        <p:txBody>
          <a:bodyPr>
            <a:noAutofit/>
          </a:bodyPr>
          <a:lstStyle/>
          <a:p>
            <a:pPr algn="just"/>
            <a:r>
              <a:rPr lang="ru-RU" sz="1600" b="1" dirty="0">
                <a:latin typeface="Geometria" panose="020B0403020204020204" pitchFamily="34" charset="-52"/>
              </a:rPr>
              <a:t>Марина Владимировна </a:t>
            </a:r>
            <a:r>
              <a:rPr lang="ru-RU" sz="1600" b="1" dirty="0" err="1">
                <a:latin typeface="Geometria" panose="020B0403020204020204" pitchFamily="34" charset="-52"/>
              </a:rPr>
              <a:t>Шобохонова</a:t>
            </a:r>
            <a:r>
              <a:rPr lang="ru-RU" sz="1600" b="1" dirty="0">
                <a:latin typeface="Geometria" panose="020B0403020204020204" pitchFamily="34" charset="-52"/>
              </a:rPr>
              <a:t>,</a:t>
            </a:r>
          </a:p>
          <a:p>
            <a:pPr algn="just"/>
            <a:r>
              <a:rPr lang="ru-RU" sz="1600" dirty="0">
                <a:latin typeface="Geometria" panose="020B0403020204020204" pitchFamily="34" charset="-52"/>
              </a:rPr>
              <a:t>инспектор по охране труда ФГБУ «12 консультативно-диагностический центр» Минобороны России, аудитор систем управления охраной труда, эксперт по оценке и управлению профессиональными рисками, лауреат Национальной премии «Безопасная работа»,ТОП-10 «Лучший спикер БИОТ», автор статей в журналах «Здравоохранение», «Заместитель главного врача: лечебная работа и медицинская экспертиза», «Правовые вопросы в здравоохранении», «Главная медицинская сестра»</a:t>
            </a:r>
          </a:p>
          <a:p>
            <a:pPr algn="just"/>
            <a:endParaRPr lang="ru-RU" sz="1600" dirty="0">
              <a:latin typeface="Geometria" panose="020B0403020204020204" pitchFamily="34" charset="-52"/>
            </a:endParaRPr>
          </a:p>
        </p:txBody>
      </p:sp>
      <p:pic>
        <p:nvPicPr>
          <p:cNvPr id="5" name="Рисунок 4">
            <a:extLst>
              <a:ext uri="{FF2B5EF4-FFF2-40B4-BE49-F238E27FC236}">
                <a16:creationId xmlns="" xmlns:a16="http://schemas.microsoft.com/office/drawing/2014/main" id="{68BEB109-E731-4079-ABAD-4E2C47C859C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2" y="346850"/>
            <a:ext cx="6815667" cy="1126728"/>
          </a:xfrm>
          <a:prstGeom prst="rect">
            <a:avLst/>
          </a:prstGeom>
        </p:spPr>
      </p:pic>
      <p:pic>
        <p:nvPicPr>
          <p:cNvPr id="4" name="Рисунок 3">
            <a:extLst>
              <a:ext uri="{FF2B5EF4-FFF2-40B4-BE49-F238E27FC236}">
                <a16:creationId xmlns="" xmlns:a16="http://schemas.microsoft.com/office/drawing/2014/main" id="{0556FDB6-B163-4086-A10F-456AA3624A4A}"/>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609673" y="500954"/>
            <a:ext cx="4200525" cy="641202"/>
          </a:xfrm>
          <a:prstGeom prst="rect">
            <a:avLst/>
          </a:prstGeom>
        </p:spPr>
      </p:pic>
      <p:pic>
        <p:nvPicPr>
          <p:cNvPr id="6" name="image">
            <a:extLst>
              <a:ext uri="{FF2B5EF4-FFF2-40B4-BE49-F238E27FC236}">
                <a16:creationId xmlns="" xmlns:a16="http://schemas.microsoft.com/office/drawing/2014/main" id="{7CAF131C-2F04-D7F5-00CB-8EE7A24B3941}"/>
              </a:ext>
            </a:extLst>
          </p:cNvPr>
          <p:cNvPicPr>
            <a:picLocks noChangeAspect="1"/>
          </p:cNvPicPr>
          <p:nvPr/>
        </p:nvPicPr>
        <p:blipFill rotWithShape="1">
          <a:blip r:embed="rId6"/>
          <a:srcRect l="2800" t="3301" r="3580" b="3080"/>
          <a:stretch/>
        </p:blipFill>
        <p:spPr>
          <a:xfrm>
            <a:off x="256894" y="3642432"/>
            <a:ext cx="1983036" cy="1983036"/>
          </a:xfrm>
          <a:prstGeom prst="ellipse">
            <a:avLst/>
          </a:prstGeom>
          <a:ln>
            <a:noFill/>
          </a:ln>
        </p:spPr>
      </p:pic>
    </p:spTree>
    <p:extLst>
      <p:ext uri="{BB962C8B-B14F-4D97-AF65-F5344CB8AC3E}">
        <p14:creationId xmlns:p14="http://schemas.microsoft.com/office/powerpoint/2010/main" val="4256521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073426" y="2299341"/>
            <a:ext cx="10249231" cy="3558420"/>
          </a:xfrm>
        </p:spPr>
        <p:txBody>
          <a:bodyPr>
            <a:normAutofit lnSpcReduction="10000"/>
          </a:bodyPr>
          <a:lstStyle/>
          <a:p>
            <a:pPr marL="0" indent="0" algn="just">
              <a:lnSpc>
                <a:spcPct val="150000"/>
              </a:lnSpc>
              <a:spcBef>
                <a:spcPts val="0"/>
              </a:spcBef>
              <a:buNone/>
              <a:defRPr/>
            </a:pPr>
            <a:r>
              <a:rPr lang="ru-RU" sz="1800" dirty="0">
                <a:latin typeface="Geometria" panose="020B0403020204020204" pitchFamily="34" charset="-52"/>
                <a:cs typeface="Arial"/>
              </a:rPr>
              <a:t>Электробезопасность в медицинских учреждениях - основа доверия и качества лечения. Особенно это касается использования электрооборудования: малейшее отклонение от норм может нести риски для пациентов и персонала. Для каждого мероприятия и функции в медицинском помещении необходимо учитывать особые требования к безопасности, включая защиту от поражения электрическим током и бесперебойность питания.</a:t>
            </a:r>
          </a:p>
          <a:p>
            <a:pPr marL="0" indent="0" algn="just">
              <a:lnSpc>
                <a:spcPct val="150000"/>
              </a:lnSpc>
              <a:spcBef>
                <a:spcPts val="0"/>
              </a:spcBef>
              <a:buNone/>
              <a:defRPr/>
            </a:pPr>
            <a:r>
              <a:rPr lang="ru-RU" sz="1800" dirty="0">
                <a:latin typeface="Geometria" panose="020B0403020204020204" pitchFamily="34" charset="-52"/>
                <a:cs typeface="Arial"/>
              </a:rPr>
              <a:t>Поэтому важно обеспечить:</a:t>
            </a:r>
          </a:p>
          <a:p>
            <a:pPr algn="just">
              <a:lnSpc>
                <a:spcPct val="150000"/>
              </a:lnSpc>
              <a:spcBef>
                <a:spcPts val="0"/>
              </a:spcBef>
              <a:buFont typeface="Wingdings" panose="05000000000000000000" pitchFamily="2" charset="2"/>
              <a:buChar char="v"/>
              <a:defRPr/>
            </a:pPr>
            <a:r>
              <a:rPr lang="ru-RU" sz="1800" dirty="0">
                <a:latin typeface="Geometria" panose="020B0403020204020204" pitchFamily="34" charset="-52"/>
                <a:cs typeface="Arial"/>
              </a:rPr>
              <a:t>надёжное и безопасное подключение к электросети;</a:t>
            </a:r>
          </a:p>
          <a:p>
            <a:pPr algn="just">
              <a:lnSpc>
                <a:spcPct val="150000"/>
              </a:lnSpc>
              <a:spcBef>
                <a:spcPts val="0"/>
              </a:spcBef>
              <a:buFont typeface="Wingdings" panose="05000000000000000000" pitchFamily="2" charset="2"/>
              <a:buChar char="v"/>
              <a:defRPr/>
            </a:pPr>
            <a:r>
              <a:rPr lang="ru-RU" sz="1800" dirty="0">
                <a:latin typeface="Geometria" panose="020B0403020204020204" pitchFamily="34" charset="-52"/>
                <a:cs typeface="Arial"/>
              </a:rPr>
              <a:t>чёткое следование правилам технической эксплуатации;</a:t>
            </a:r>
          </a:p>
          <a:p>
            <a:pPr algn="just">
              <a:lnSpc>
                <a:spcPct val="150000"/>
              </a:lnSpc>
              <a:spcBef>
                <a:spcPts val="0"/>
              </a:spcBef>
              <a:buFont typeface="Wingdings" panose="05000000000000000000" pitchFamily="2" charset="2"/>
              <a:buChar char="v"/>
              <a:defRPr/>
            </a:pPr>
            <a:r>
              <a:rPr lang="ru-RU" sz="1800" dirty="0">
                <a:latin typeface="Geometria" panose="020B0403020204020204" pitchFamily="34" charset="-52"/>
                <a:cs typeface="Arial"/>
              </a:rPr>
              <a:t>своевременное и квалифицированное техническое обслуживание.</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815409" y="1516622"/>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Организационные основы обеспечения электробезопасности в медучреждении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969103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073426" y="2444815"/>
            <a:ext cx="10249231" cy="3558420"/>
          </a:xfrm>
        </p:spPr>
        <p:txBody>
          <a:bodyPr>
            <a:normAutofit fontScale="85000" lnSpcReduction="10000"/>
          </a:bodyPr>
          <a:lstStyle/>
          <a:p>
            <a:pPr marL="0" indent="0" algn="just">
              <a:lnSpc>
                <a:spcPct val="150000"/>
              </a:lnSpc>
              <a:spcBef>
                <a:spcPts val="0"/>
              </a:spcBef>
              <a:buNone/>
              <a:defRPr/>
            </a:pPr>
            <a:r>
              <a:rPr lang="ru-RU" sz="1800">
                <a:latin typeface="Geometria" panose="020B0403020204020204" pitchFamily="34" charset="-52"/>
                <a:cs typeface="Arial"/>
              </a:rPr>
              <a:t>Организационная структура управления электроустановками — это система, которая чётко распределяет обязанности, ответственность и линии подчинения между подразделениями и сотрудниками внутри организации. </a:t>
            </a:r>
          </a:p>
          <a:p>
            <a:pPr marL="0" indent="0" algn="just">
              <a:lnSpc>
                <a:spcPct val="150000"/>
              </a:lnSpc>
              <a:spcBef>
                <a:spcPts val="0"/>
              </a:spcBef>
              <a:buNone/>
              <a:defRPr/>
            </a:pPr>
            <a:r>
              <a:rPr lang="ru-RU" sz="1800">
                <a:latin typeface="Geometria" panose="020B0403020204020204" pitchFamily="34" charset="-52"/>
                <a:cs typeface="Arial"/>
              </a:rPr>
              <a:t>Её главная задача — обеспечить безопасную и надёжную эксплуатацию электрохозяйства, чтобы все работы выполнялись качественно, а риски аварий и несчастных случаев были минимизированы.</a:t>
            </a:r>
          </a:p>
          <a:p>
            <a:pPr marL="0" indent="0" algn="just">
              <a:lnSpc>
                <a:spcPct val="150000"/>
              </a:lnSpc>
              <a:spcBef>
                <a:spcPts val="0"/>
              </a:spcBef>
              <a:buNone/>
              <a:defRPr/>
            </a:pPr>
            <a:endParaRPr lang="ru-RU" sz="1800">
              <a:latin typeface="Geometria" panose="020B0403020204020204" pitchFamily="34" charset="-52"/>
              <a:cs typeface="Arial"/>
            </a:endParaRPr>
          </a:p>
          <a:p>
            <a:pPr marL="0" indent="0" algn="just">
              <a:lnSpc>
                <a:spcPct val="150000"/>
              </a:lnSpc>
              <a:spcBef>
                <a:spcPts val="0"/>
              </a:spcBef>
              <a:buNone/>
              <a:defRPr/>
            </a:pPr>
            <a:r>
              <a:rPr lang="ru-RU" sz="1800">
                <a:latin typeface="Geometria" panose="020B0403020204020204" pitchFamily="34" charset="-52"/>
                <a:cs typeface="Arial"/>
              </a:rPr>
              <a:t>Согласно п. 8 Правил технической эксплуатации электроустановок потребителей электрической энергии, утв. Приказом Минэнерго России от 12.08.2022 № 811 (ПТЭЭП), руководителю МО необходимо </a:t>
            </a:r>
            <a:r>
              <a:rPr lang="ru-RU" sz="1800">
                <a:solidFill>
                  <a:srgbClr val="FF0000"/>
                </a:solidFill>
                <a:latin typeface="Geometria" panose="020B0403020204020204" pitchFamily="34" charset="-52"/>
                <a:cs typeface="Arial"/>
              </a:rPr>
              <a:t>издать приказ</a:t>
            </a:r>
            <a:r>
              <a:rPr lang="ru-RU" sz="1800">
                <a:latin typeface="Geometria" panose="020B0403020204020204" pitchFamily="34" charset="-52"/>
                <a:cs typeface="Arial"/>
              </a:rPr>
              <a:t>, в котором определена </a:t>
            </a:r>
            <a:r>
              <a:rPr lang="ru-RU" sz="1800" b="1">
                <a:latin typeface="Geometria" panose="020B0403020204020204" pitchFamily="34" charset="-52"/>
                <a:cs typeface="Arial"/>
              </a:rPr>
              <a:t>организационная структура управления электроустановками</a:t>
            </a:r>
            <a:r>
              <a:rPr lang="ru-RU" sz="1800">
                <a:latin typeface="Geometria" panose="020B0403020204020204" pitchFamily="34" charset="-52"/>
                <a:cs typeface="Arial"/>
              </a:rPr>
              <a:t>, назначены ответственный за электрохозяйство и его заместитель и распределены должностные обязанности по обслуживанию и контролю за техническим состоянием, оборудования, устройств, зданий и сооружений электроустановок. </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815409" y="1516622"/>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Организационные основы обеспечения электробезопасности в медучреждении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1933508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558457" y="1892547"/>
            <a:ext cx="9374586" cy="3649511"/>
          </a:xfrm>
        </p:spPr>
        <p:txBody>
          <a:bodyPr>
            <a:noAutofit/>
          </a:bodyPr>
          <a:lstStyle/>
          <a:p>
            <a:pPr marL="0" indent="0" algn="just">
              <a:lnSpc>
                <a:spcPct val="150000"/>
              </a:lnSpc>
              <a:spcBef>
                <a:spcPts val="0"/>
              </a:spcBef>
              <a:buNone/>
              <a:defRPr/>
            </a:pPr>
            <a:r>
              <a:rPr lang="ru-RU" sz="1500" dirty="0">
                <a:latin typeface="Geometria" panose="020B0403020204020204" pitchFamily="34" charset="-52"/>
                <a:cs typeface="Arial"/>
              </a:rPr>
              <a:t>Для непосредственного выполнения обязанностей по организации эксплуатации электроустановок руководитель МО приказом назначает из числа административно-технического персонала (АТП) лицо, на которое возложены обязанности по организации проведения всех видов работ в электроустановках потребителя (далее - ответственный за электрохозяйство), и его заместителя (на время отсутствия ответственного за электрохозяйство из числа административно-технического персонала (болезнь, отпуск, командировка и т.д.). </a:t>
            </a:r>
          </a:p>
          <a:p>
            <a:pPr marL="0" indent="0" algn="just">
              <a:lnSpc>
                <a:spcPct val="150000"/>
              </a:lnSpc>
              <a:spcBef>
                <a:spcPts val="0"/>
              </a:spcBef>
              <a:buNone/>
              <a:defRPr/>
            </a:pPr>
            <a:endParaRPr lang="ru-RU" sz="1500" dirty="0">
              <a:latin typeface="Geometria" panose="020B0403020204020204" pitchFamily="34" charset="-52"/>
              <a:cs typeface="Arial"/>
            </a:endParaRPr>
          </a:p>
          <a:p>
            <a:pPr marL="0" indent="0" algn="just">
              <a:lnSpc>
                <a:spcPct val="150000"/>
              </a:lnSpc>
              <a:spcBef>
                <a:spcPts val="0"/>
              </a:spcBef>
              <a:buNone/>
              <a:defRPr/>
            </a:pPr>
            <a:r>
              <a:rPr lang="ru-RU" sz="1500" dirty="0">
                <a:latin typeface="Geometria" panose="020B0403020204020204" pitchFamily="34" charset="-52"/>
                <a:cs typeface="Arial"/>
              </a:rPr>
              <a:t>К АТП относят главного энергетика, начальника АХО, отвечающих за эксплуатацию электрохозяйства. Определяющим фактором служит организация работ, выдача нарядов‑допусков, утверждение перечней задач, назначение ответственных лиц и проведение инструктажей.</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942631" y="121237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Организация электрохозяйства</a:t>
            </a:r>
            <a:endParaRPr lang="ru-RU" sz="2400" b="1" dirty="0">
              <a:solidFill>
                <a:srgbClr val="006666"/>
              </a:solidFill>
              <a:latin typeface="Geometria" panose="020B0403020204020204" pitchFamily="34" charset="-52"/>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1414645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866692" y="1892547"/>
            <a:ext cx="8961120" cy="3649511"/>
          </a:xfrm>
        </p:spPr>
        <p:txBody>
          <a:bodyPr>
            <a:normAutofit/>
          </a:bodyPr>
          <a:lstStyle/>
          <a:p>
            <a:pPr marL="0" indent="0" algn="just">
              <a:lnSpc>
                <a:spcPct val="150000"/>
              </a:lnSpc>
              <a:spcBef>
                <a:spcPts val="0"/>
              </a:spcBef>
              <a:buNone/>
              <a:defRPr/>
            </a:pPr>
            <a:r>
              <a:rPr lang="ru-RU" sz="1800">
                <a:latin typeface="Geometria" panose="020B0403020204020204" pitchFamily="34" charset="-52"/>
                <a:cs typeface="Arial"/>
              </a:rPr>
              <a:t>Назначение осуществляется после проверки знаний и присвоения групп по электробезопасности в комиссии Ростехнадзора:</a:t>
            </a:r>
          </a:p>
          <a:p>
            <a:pPr marL="0" indent="0" algn="just">
              <a:lnSpc>
                <a:spcPct val="150000"/>
              </a:lnSpc>
              <a:spcBef>
                <a:spcPts val="0"/>
              </a:spcBef>
              <a:buNone/>
              <a:defRPr/>
            </a:pPr>
            <a:r>
              <a:rPr lang="ru-RU" sz="1800">
                <a:latin typeface="Geometria" panose="020B0403020204020204" pitchFamily="34" charset="-52"/>
                <a:cs typeface="Arial"/>
              </a:rPr>
              <a:t>IV - в электроустановках напряжением до 1000 В.</a:t>
            </a:r>
          </a:p>
          <a:p>
            <a:pPr marL="0" indent="0" algn="just">
              <a:lnSpc>
                <a:spcPct val="150000"/>
              </a:lnSpc>
              <a:spcBef>
                <a:spcPts val="0"/>
              </a:spcBef>
              <a:buNone/>
              <a:defRPr/>
            </a:pPr>
            <a:r>
              <a:rPr lang="ru-RU" sz="1800">
                <a:latin typeface="Geometria" panose="020B0403020204020204" pitchFamily="34" charset="-52"/>
                <a:cs typeface="Arial"/>
              </a:rPr>
              <a:t>V - в электроустановках напряжением выше 1000 В;</a:t>
            </a:r>
          </a:p>
          <a:p>
            <a:pPr marL="0" indent="0" algn="just">
              <a:lnSpc>
                <a:spcPct val="150000"/>
              </a:lnSpc>
              <a:spcBef>
                <a:spcPts val="0"/>
              </a:spcBef>
              <a:buNone/>
              <a:defRPr/>
            </a:pPr>
            <a:r>
              <a:rPr lang="ru-RU" sz="1800">
                <a:latin typeface="Geometria" panose="020B0403020204020204" pitchFamily="34" charset="-52"/>
                <a:cs typeface="Arial"/>
              </a:rPr>
              <a:t>Назначать ли дополнительно ответственных в филиалах и подразделениях – на усмотрение руководителя.</a:t>
            </a:r>
          </a:p>
          <a:p>
            <a:pPr marL="0" indent="0" algn="just">
              <a:lnSpc>
                <a:spcPct val="150000"/>
              </a:lnSpc>
              <a:spcBef>
                <a:spcPts val="0"/>
              </a:spcBef>
              <a:buNone/>
              <a:defRPr/>
            </a:pPr>
            <a:r>
              <a:rPr lang="ru-RU" sz="1800">
                <a:latin typeface="Geometria" panose="020B0403020204020204" pitchFamily="34" charset="-52"/>
                <a:cs typeface="Arial"/>
              </a:rPr>
              <a:t>Должностную инструкцию для ответственного за электрохозяйство разрабатывать не требуется, достаточно </a:t>
            </a:r>
            <a:r>
              <a:rPr lang="ru-RU" sz="1800">
                <a:solidFill>
                  <a:srgbClr val="FF0000"/>
                </a:solidFill>
                <a:latin typeface="Geometria" panose="020B0403020204020204" pitchFamily="34" charset="-52"/>
                <a:cs typeface="Arial"/>
              </a:rPr>
              <a:t>в приказе </a:t>
            </a:r>
            <a:r>
              <a:rPr lang="ru-RU" sz="1800">
                <a:latin typeface="Geometria" panose="020B0403020204020204" pitchFamily="34" charset="-52"/>
                <a:cs typeface="Arial"/>
              </a:rPr>
              <a:t>прописать функциональные обязанности.</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942631" y="121237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Организация электрохозяйства</a:t>
            </a:r>
            <a:endParaRPr lang="ru-RU" sz="2400" b="1" dirty="0">
              <a:solidFill>
                <a:srgbClr val="006666"/>
              </a:solidFill>
              <a:latin typeface="Geometria" panose="020B0403020204020204" pitchFamily="34" charset="-52"/>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94859" y="3670901"/>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485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946205" y="1892547"/>
            <a:ext cx="10129961" cy="3649511"/>
          </a:xfrm>
        </p:spPr>
        <p:txBody>
          <a:bodyPr>
            <a:noAutofit/>
          </a:bodyPr>
          <a:lstStyle/>
          <a:p>
            <a:pPr algn="just">
              <a:lnSpc>
                <a:spcPct val="150000"/>
              </a:lnSpc>
              <a:spcBef>
                <a:spcPts val="0"/>
              </a:spcBef>
              <a:buFont typeface="Wingdings" panose="05000000000000000000" pitchFamily="2" charset="2"/>
              <a:buChar char="v"/>
              <a:defRPr/>
            </a:pPr>
            <a:r>
              <a:rPr lang="ru-RU" sz="1500">
                <a:solidFill>
                  <a:srgbClr val="FF0000"/>
                </a:solidFill>
                <a:latin typeface="Geometria" panose="020B0403020204020204" pitchFamily="34" charset="-52"/>
                <a:cs typeface="Arial"/>
              </a:rPr>
              <a:t>Организация работ. </a:t>
            </a:r>
            <a:r>
              <a:rPr lang="ru-RU" sz="1500">
                <a:latin typeface="Geometria" panose="020B0403020204020204" pitchFamily="34" charset="-52"/>
                <a:cs typeface="Arial"/>
              </a:rPr>
              <a:t>Планирование технического обслуживания, ремонтов, испытаний, распределение задач между оперативным, ремонтным и иным персоналом.</a:t>
            </a:r>
          </a:p>
          <a:p>
            <a:pPr algn="just">
              <a:lnSpc>
                <a:spcPct val="150000"/>
              </a:lnSpc>
              <a:spcBef>
                <a:spcPts val="0"/>
              </a:spcBef>
              <a:buFont typeface="Wingdings" panose="05000000000000000000" pitchFamily="2" charset="2"/>
              <a:buChar char="v"/>
              <a:defRPr/>
            </a:pPr>
            <a:r>
              <a:rPr lang="ru-RU" sz="1500">
                <a:solidFill>
                  <a:srgbClr val="FF0000"/>
                </a:solidFill>
                <a:latin typeface="Geometria" panose="020B0403020204020204" pitchFamily="34" charset="-52"/>
                <a:cs typeface="Arial"/>
              </a:rPr>
              <a:t>Обеспечение безопасности. </a:t>
            </a:r>
            <a:r>
              <a:rPr lang="ru-RU" sz="1500">
                <a:latin typeface="Geometria" panose="020B0403020204020204" pitchFamily="34" charset="-52"/>
                <a:cs typeface="Arial"/>
              </a:rPr>
              <a:t>Утверждение перечней работ, выполняемых по нарядам, распоряжениям или в порядке текущей эксплуатации; контроль достаточности мер безопасности.</a:t>
            </a:r>
          </a:p>
          <a:p>
            <a:pPr algn="just">
              <a:lnSpc>
                <a:spcPct val="150000"/>
              </a:lnSpc>
              <a:spcBef>
                <a:spcPts val="0"/>
              </a:spcBef>
              <a:buFont typeface="Wingdings" panose="05000000000000000000" pitchFamily="2" charset="2"/>
              <a:buChar char="v"/>
              <a:defRPr/>
            </a:pPr>
            <a:r>
              <a:rPr lang="ru-RU" sz="1500">
                <a:solidFill>
                  <a:srgbClr val="FF0000"/>
                </a:solidFill>
                <a:latin typeface="Geometria" panose="020B0403020204020204" pitchFamily="34" charset="-52"/>
                <a:cs typeface="Arial"/>
              </a:rPr>
              <a:t>Выдача нарядов‑допусков и распоряжений. </a:t>
            </a:r>
            <a:r>
              <a:rPr lang="ru-RU" sz="1500">
                <a:latin typeface="Geometria" panose="020B0403020204020204" pitchFamily="34" charset="-52"/>
                <a:cs typeface="Arial"/>
              </a:rPr>
              <a:t>Определение состава бригады, назначение ответственных (ответственный руководитель, производитель работ, допускающий), проведение целевого инструктажа.</a:t>
            </a:r>
          </a:p>
          <a:p>
            <a:pPr algn="just">
              <a:lnSpc>
                <a:spcPct val="150000"/>
              </a:lnSpc>
              <a:spcBef>
                <a:spcPts val="0"/>
              </a:spcBef>
              <a:buFont typeface="Wingdings" panose="05000000000000000000" pitchFamily="2" charset="2"/>
              <a:buChar char="v"/>
              <a:defRPr/>
            </a:pPr>
            <a:r>
              <a:rPr lang="ru-RU" sz="1500">
                <a:solidFill>
                  <a:srgbClr val="FF0000"/>
                </a:solidFill>
                <a:latin typeface="Geometria" panose="020B0403020204020204" pitchFamily="34" charset="-52"/>
                <a:cs typeface="Arial"/>
              </a:rPr>
              <a:t>Контроль и надзор. </a:t>
            </a:r>
            <a:r>
              <a:rPr lang="ru-RU" sz="1500">
                <a:latin typeface="Geometria" panose="020B0403020204020204" pitchFamily="34" charset="-52"/>
                <a:cs typeface="Arial"/>
              </a:rPr>
              <a:t>Проверка соблюдения правил охраны труда, правильности подготовки рабочих мест, применения средств защиты.</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Работа с документацией.</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942631" y="121237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Основные обязанности ответственного за электрохозяйство</a:t>
            </a:r>
            <a:endParaRPr lang="ru-RU" sz="2400" b="1" dirty="0">
              <a:solidFill>
                <a:srgbClr val="006666"/>
              </a:solidFill>
              <a:latin typeface="Geometria" panose="020B0403020204020204" pitchFamily="34" charset="-52"/>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1787741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152939" y="1878452"/>
            <a:ext cx="9724445" cy="3544337"/>
          </a:xfrm>
        </p:spPr>
        <p:txBody>
          <a:bodyPr>
            <a:normAutofit/>
          </a:bodyPr>
          <a:lstStyle/>
          <a:p>
            <a:pPr marL="0" indent="0" algn="just">
              <a:lnSpc>
                <a:spcPct val="150000"/>
              </a:lnSpc>
              <a:spcBef>
                <a:spcPts val="0"/>
              </a:spcBef>
              <a:buNone/>
              <a:defRPr/>
            </a:pPr>
            <a:r>
              <a:rPr lang="ru-RU" sz="1500">
                <a:latin typeface="Geometria" panose="020B0403020204020204" pitchFamily="34" charset="-52"/>
                <a:cs typeface="Arial"/>
              </a:rPr>
              <a:t>К основным принципам обеспечения электробезопасности в медицинской сфере относятся:</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Управление электрохозяйством;</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Эксплуатация электроустановок квалифицированным персоналом;</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Обучение, инструктажи по охране труда и тренировки по отработке действий в случае аварий и инцидентов</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Использование электрооборудования и электроинструмента  по функциональному назначению, согласно указаниям завода-изготовителя;</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Своевременное ремонт и техническое обслуживание электроустановок, испытания и освидетельствования по регламенту</a:t>
            </a:r>
          </a:p>
          <a:p>
            <a:pPr algn="just">
              <a:lnSpc>
                <a:spcPct val="150000"/>
              </a:lnSpc>
              <a:spcBef>
                <a:spcPts val="0"/>
              </a:spcBef>
              <a:buFont typeface="Wingdings" panose="05000000000000000000" pitchFamily="2" charset="2"/>
              <a:buChar char="v"/>
              <a:defRPr/>
            </a:pPr>
            <a:r>
              <a:rPr lang="ru-RU" sz="1500">
                <a:latin typeface="Geometria" panose="020B0403020204020204" pitchFamily="34" charset="-52"/>
                <a:cs typeface="Arial"/>
              </a:rPr>
              <a:t>Отражение выполненных работ по обеспечению электробезопасности в локальных актах медучреждения.</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902874" y="1095203"/>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Требования к обеспечению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3599556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152939" y="1878452"/>
            <a:ext cx="9724445" cy="3544337"/>
          </a:xfrm>
        </p:spPr>
        <p:txBody>
          <a:bodyPr>
            <a:normAutofit fontScale="77500" lnSpcReduction="20000"/>
          </a:bodyPr>
          <a:lstStyle/>
          <a:p>
            <a:pPr marL="0" indent="0" algn="just">
              <a:lnSpc>
                <a:spcPct val="150000"/>
              </a:lnSpc>
              <a:spcBef>
                <a:spcPts val="0"/>
              </a:spcBef>
              <a:buNone/>
              <a:defRPr/>
            </a:pPr>
            <a:r>
              <a:rPr lang="ru-RU" sz="1500">
                <a:latin typeface="Geometria" panose="020B0403020204020204" pitchFamily="34" charset="-52"/>
                <a:cs typeface="Arial"/>
              </a:rPr>
              <a:t>Работодатель в зависимости от специфики своей деятельности и исходя из оценки уровня профессионального риска вправе:</a:t>
            </a:r>
          </a:p>
          <a:p>
            <a:pPr marL="0" indent="0" algn="just">
              <a:lnSpc>
                <a:spcPct val="150000"/>
              </a:lnSpc>
              <a:spcBef>
                <a:spcPts val="0"/>
              </a:spcBef>
              <a:buNone/>
              <a:defRPr/>
            </a:pPr>
            <a:r>
              <a:rPr lang="ru-RU" sz="1500">
                <a:latin typeface="Geometria" panose="020B0403020204020204" pitchFamily="34" charset="-52"/>
                <a:cs typeface="Arial"/>
              </a:rPr>
              <a:t>1)устанавливать дополнительные требования безопасности, не противоречащие Правилам по охране труда. Требования охраны труда должны содержаться в соответствующих инструкциях по охране труда, доводиться до работника в виде распоряжений, указаний, инструктажа;</a:t>
            </a:r>
          </a:p>
          <a:p>
            <a:pPr marL="0" indent="0" algn="just">
              <a:lnSpc>
                <a:spcPct val="150000"/>
              </a:lnSpc>
              <a:spcBef>
                <a:spcPts val="0"/>
              </a:spcBef>
              <a:buNone/>
              <a:defRPr/>
            </a:pPr>
            <a:r>
              <a:rPr lang="ru-RU" sz="1500">
                <a:latin typeface="Geometria" panose="020B0403020204020204" pitchFamily="34" charset="-52"/>
                <a:cs typeface="Arial"/>
              </a:rPr>
              <a:t>2)в целях контроля за безопасным производством работ применять приборы, устройства, оборудование и (или) комплекс (систему) приборов, устройств, оборудования, обеспечивающие дистанционную видео-, аудио или иную фиксацию процессов производства работ.</a:t>
            </a:r>
          </a:p>
          <a:p>
            <a:pPr marL="0" indent="0" algn="just">
              <a:lnSpc>
                <a:spcPct val="150000"/>
              </a:lnSpc>
              <a:spcBef>
                <a:spcPts val="0"/>
              </a:spcBef>
              <a:buNone/>
              <a:defRPr/>
            </a:pPr>
            <a:r>
              <a:rPr lang="ru-RU" sz="1500">
                <a:latin typeface="Geometria" panose="020B0403020204020204" pitchFamily="34" charset="-52"/>
                <a:cs typeface="Arial"/>
              </a:rPr>
              <a:t>1.3.Машины, аппараты, линии и вспомогательное оборудование (вместе с сооружениями и помещениями, в которых они установлены), предназначенные для производства, преобразования, трансформации, передачи, распределения электрической энергии и преобразования ее в другой вид энергии (далее - электроустановки) должны находиться в технически исправном состоянии, обеспечивающем безопасные условия труда.</a:t>
            </a:r>
          </a:p>
          <a:p>
            <a:pPr marL="0" indent="0" algn="just">
              <a:lnSpc>
                <a:spcPct val="150000"/>
              </a:lnSpc>
              <a:spcBef>
                <a:spcPts val="0"/>
              </a:spcBef>
              <a:buNone/>
              <a:defRPr/>
            </a:pPr>
            <a:r>
              <a:rPr lang="ru-RU" sz="1500">
                <a:latin typeface="Geometria" panose="020B0403020204020204" pitchFamily="34" charset="-52"/>
                <a:cs typeface="Arial"/>
              </a:rPr>
              <a:t>1.4.В организациях должен осуществляться контроль за соблюдением Правил, требований инструкций по охране труда, контроль за проведением инструктажей.</a:t>
            </a:r>
          </a:p>
          <a:p>
            <a:pPr marL="0" indent="0" algn="just">
              <a:lnSpc>
                <a:spcPct val="150000"/>
              </a:lnSpc>
              <a:spcBef>
                <a:spcPts val="0"/>
              </a:spcBef>
              <a:buNone/>
              <a:defRPr/>
            </a:pPr>
            <a:endParaRPr lang="ru-RU" sz="1500">
              <a:latin typeface="Geometria" panose="020B0403020204020204" pitchFamily="34" charset="-52"/>
              <a:cs typeface="Arial"/>
            </a:endParaRPr>
          </a:p>
          <a:p>
            <a:pPr marL="0" indent="0" algn="just">
              <a:lnSpc>
                <a:spcPct val="150000"/>
              </a:lnSpc>
              <a:spcBef>
                <a:spcPts val="0"/>
              </a:spcBef>
              <a:buNone/>
              <a:defRPr/>
            </a:pPr>
            <a:r>
              <a:rPr lang="ru-RU" sz="1500">
                <a:latin typeface="Geometria" panose="020B0403020204020204" pitchFamily="34" charset="-52"/>
                <a:cs typeface="Arial"/>
              </a:rPr>
              <a:t>Из Правил по охране труда при эксплуатации электроустановок  (Приказ Минтруда России от 15.12.2020 N 903н)</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902874" y="1095203"/>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Требования к обеспечению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2333056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152939" y="1649850"/>
            <a:ext cx="9724445" cy="4411030"/>
          </a:xfrm>
        </p:spPr>
        <p:txBody>
          <a:bodyPr>
            <a:normAutofit fontScale="70000" lnSpcReduction="20000"/>
          </a:bodyPr>
          <a:lstStyle/>
          <a:p>
            <a:pPr marL="0" indent="0" algn="just">
              <a:lnSpc>
                <a:spcPct val="160000"/>
              </a:lnSpc>
              <a:spcBef>
                <a:spcPts val="0"/>
              </a:spcBef>
              <a:buNone/>
              <a:defRPr/>
            </a:pPr>
            <a:r>
              <a:rPr lang="ru-RU" sz="1800" dirty="0">
                <a:latin typeface="Geometria" panose="020B0403020204020204" pitchFamily="34" charset="-52"/>
                <a:cs typeface="Arial"/>
              </a:rPr>
              <a:t>Единоличный осмотр электроустановки, электротехнической части технологического оборудования имеет право выполнять работник из числа оперативного персонала, имеющий группу по электробезопасности не ниже III, осуществляющий оперативное обслуживание данной электроустановки, находящийся на дежурстве, либо работник из числа административно-технического персонала, имеющий:</a:t>
            </a:r>
          </a:p>
          <a:p>
            <a:pPr marL="0" indent="0" algn="just">
              <a:lnSpc>
                <a:spcPct val="160000"/>
              </a:lnSpc>
              <a:spcBef>
                <a:spcPts val="0"/>
              </a:spcBef>
              <a:buNone/>
              <a:defRPr/>
            </a:pPr>
            <a:r>
              <a:rPr lang="ru-RU" sz="1800" dirty="0">
                <a:latin typeface="Geometria" panose="020B0403020204020204" pitchFamily="34" charset="-52"/>
                <a:cs typeface="Arial"/>
              </a:rPr>
              <a:t>группу V по электробезопасности - при эксплуатации электроустановки напряжением выше 1000 В;</a:t>
            </a:r>
          </a:p>
          <a:p>
            <a:pPr marL="0" indent="0" algn="just">
              <a:lnSpc>
                <a:spcPct val="160000"/>
              </a:lnSpc>
              <a:spcBef>
                <a:spcPts val="0"/>
              </a:spcBef>
              <a:buNone/>
              <a:defRPr/>
            </a:pPr>
            <a:r>
              <a:rPr lang="ru-RU" sz="1800" dirty="0">
                <a:latin typeface="Geometria" panose="020B0403020204020204" pitchFamily="34" charset="-52"/>
                <a:cs typeface="Arial"/>
              </a:rPr>
              <a:t>группу IV по электробезопасности - при эксплуатации электроустановки напряжением до 1000 В. </a:t>
            </a:r>
          </a:p>
          <a:p>
            <a:pPr marL="0" indent="0" algn="just">
              <a:lnSpc>
                <a:spcPct val="160000"/>
              </a:lnSpc>
              <a:spcBef>
                <a:spcPts val="0"/>
              </a:spcBef>
              <a:buNone/>
              <a:defRPr/>
            </a:pPr>
            <a:r>
              <a:rPr lang="ru-RU" sz="1800" dirty="0">
                <a:latin typeface="Geometria" panose="020B0403020204020204" pitchFamily="34" charset="-52"/>
                <a:cs typeface="Arial"/>
              </a:rPr>
              <a:t>Право единоличного осмотра предоставляется на основании ОРД организации (обособленного подразделения).</a:t>
            </a:r>
          </a:p>
          <a:p>
            <a:pPr marL="0" indent="0" algn="just">
              <a:lnSpc>
                <a:spcPct val="160000"/>
              </a:lnSpc>
              <a:spcBef>
                <a:spcPts val="0"/>
              </a:spcBef>
              <a:buNone/>
              <a:defRPr/>
            </a:pPr>
            <a:endParaRPr lang="ru-RU" sz="1800" dirty="0">
              <a:latin typeface="Geometria" panose="020B0403020204020204" pitchFamily="34" charset="-52"/>
              <a:cs typeface="Arial"/>
            </a:endParaRPr>
          </a:p>
          <a:p>
            <a:pPr marL="0" indent="0" algn="just">
              <a:lnSpc>
                <a:spcPct val="160000"/>
              </a:lnSpc>
              <a:spcBef>
                <a:spcPts val="0"/>
              </a:spcBef>
              <a:buNone/>
              <a:defRPr/>
            </a:pPr>
            <a:r>
              <a:rPr lang="ru-RU" sz="1800" dirty="0">
                <a:latin typeface="Geometria" panose="020B0403020204020204" pitchFamily="34" charset="-52"/>
                <a:cs typeface="Arial"/>
              </a:rPr>
              <a:t>Работники, не обслуживающие электроустановки, могут допускаться для осмотра в электроустановки в сопровождении оперативного персонала, обслуживающего данную электроустановку, имеющего группу IV по электробезопасности - в электроустановках напряжением выше 1000 В, и имеющего группу III по электробезопасности - в электроустановках напряжением до 1000 В, либо работника, имеющего право единоличного осмотра.</a:t>
            </a:r>
          </a:p>
          <a:p>
            <a:pPr marL="0" indent="0" algn="just">
              <a:lnSpc>
                <a:spcPct val="160000"/>
              </a:lnSpc>
              <a:spcBef>
                <a:spcPts val="0"/>
              </a:spcBef>
              <a:buNone/>
              <a:defRPr/>
            </a:pPr>
            <a:r>
              <a:rPr lang="ru-RU" sz="1800" dirty="0">
                <a:latin typeface="Geometria" panose="020B0403020204020204" pitchFamily="34" charset="-52"/>
                <a:cs typeface="Arial"/>
              </a:rPr>
              <a:t>Сопровождающий работник должен осуществлять контроль за безопасностью работников, допущенных в электроустановки, и предупреждать их о запрещении приближаться к токоведущим частям.</a:t>
            </a:r>
          </a:p>
          <a:p>
            <a:pPr marL="0" indent="0" algn="just">
              <a:lnSpc>
                <a:spcPct val="150000"/>
              </a:lnSpc>
              <a:spcBef>
                <a:spcPts val="0"/>
              </a:spcBef>
              <a:buNone/>
              <a:defRPr/>
            </a:pPr>
            <a:endParaRPr lang="ru-RU" sz="1500" dirty="0">
              <a:latin typeface="Geometria" panose="020B0403020204020204" pitchFamily="34" charset="-52"/>
              <a:cs typeface="Arial"/>
            </a:endParaRP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902874" y="1095203"/>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ru-RU" sz="2400" b="1">
                <a:solidFill>
                  <a:srgbClr val="006666"/>
                </a:solidFill>
                <a:latin typeface="Geometria" panose="020B0403020204020204" pitchFamily="34" charset="-52"/>
              </a:rPr>
              <a:t>Требования к обеспечению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348271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79229" y="1912078"/>
            <a:ext cx="10416208" cy="3884423"/>
          </a:xfrm>
        </p:spPr>
        <p:txBody>
          <a:bodyPr>
            <a:normAutofit/>
          </a:bodyPr>
          <a:lstStyle/>
          <a:p>
            <a:pPr marL="0" indent="0">
              <a:buNone/>
              <a:defRPr/>
            </a:pPr>
            <a:r>
              <a:rPr lang="ru-RU" sz="1800">
                <a:latin typeface="Geometria" panose="020B0403020204020204" pitchFamily="34" charset="-52"/>
                <a:cs typeface="Arial"/>
              </a:rPr>
              <a:t>Эксплуатацию электроустановок должен осуществлять электротехнический и электротехнологический персонал, который подразделяется на следующие категории:</a:t>
            </a:r>
          </a:p>
          <a:p>
            <a:pPr>
              <a:buFont typeface="Wingdings" panose="05000000000000000000" pitchFamily="2" charset="2"/>
              <a:buChar char="v"/>
              <a:defRPr/>
            </a:pPr>
            <a:r>
              <a:rPr lang="ru-RU" sz="1800">
                <a:latin typeface="Geometria" panose="020B0403020204020204" pitchFamily="34" charset="-52"/>
                <a:cs typeface="Arial"/>
              </a:rPr>
              <a:t>административно-технический персонал;</a:t>
            </a:r>
          </a:p>
          <a:p>
            <a:pPr>
              <a:buFont typeface="Wingdings" panose="05000000000000000000" pitchFamily="2" charset="2"/>
              <a:buChar char="v"/>
              <a:defRPr/>
            </a:pPr>
            <a:r>
              <a:rPr lang="ru-RU" sz="1800">
                <a:latin typeface="Geometria" panose="020B0403020204020204" pitchFamily="34" charset="-52"/>
                <a:cs typeface="Arial"/>
              </a:rPr>
              <a:t>оперативный персонал;</a:t>
            </a:r>
          </a:p>
          <a:p>
            <a:pPr>
              <a:buFont typeface="Wingdings" panose="05000000000000000000" pitchFamily="2" charset="2"/>
              <a:buChar char="v"/>
              <a:defRPr/>
            </a:pPr>
            <a:r>
              <a:rPr lang="ru-RU" sz="1800">
                <a:latin typeface="Geometria" panose="020B0403020204020204" pitchFamily="34" charset="-52"/>
                <a:cs typeface="Arial"/>
              </a:rPr>
              <a:t>оперативно-ремонтный персонал;</a:t>
            </a:r>
          </a:p>
          <a:p>
            <a:pPr>
              <a:buFont typeface="Wingdings" panose="05000000000000000000" pitchFamily="2" charset="2"/>
              <a:buChar char="v"/>
              <a:defRPr/>
            </a:pPr>
            <a:r>
              <a:rPr lang="ru-RU" sz="1800">
                <a:latin typeface="Geometria" panose="020B0403020204020204" pitchFamily="34" charset="-52"/>
                <a:cs typeface="Arial"/>
              </a:rPr>
              <a:t>ремонтный персонал;</a:t>
            </a:r>
          </a:p>
          <a:p>
            <a:pPr>
              <a:buFont typeface="Wingdings" panose="05000000000000000000" pitchFamily="2" charset="2"/>
              <a:buChar char="v"/>
              <a:defRPr/>
            </a:pPr>
            <a:r>
              <a:rPr lang="ru-RU" sz="1800">
                <a:latin typeface="Geometria" panose="020B0403020204020204" pitchFamily="34" charset="-52"/>
                <a:cs typeface="Arial"/>
              </a:rPr>
              <a:t>вспомогательный персонал.</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8" y="1337776"/>
            <a:ext cx="9173293"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подготовке персонала по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98876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79229" y="1912078"/>
            <a:ext cx="10416208" cy="3884423"/>
          </a:xfrm>
        </p:spPr>
        <p:txBody>
          <a:bodyPr>
            <a:normAutofit/>
          </a:bodyPr>
          <a:lstStyle/>
          <a:p>
            <a:pPr marL="0" indent="0">
              <a:buNone/>
              <a:defRPr/>
            </a:pPr>
            <a:r>
              <a:rPr lang="ru-RU" sz="1800">
                <a:latin typeface="Geometria" panose="020B0403020204020204" pitchFamily="34" charset="-52"/>
                <a:cs typeface="Arial"/>
              </a:rPr>
              <a:t>Работники, относящиеся к электротехническому и электротехнологическому персоналу, а также специалисты по охране труда, контролирующие электроустановки, и работники, относящиеся к неэлектротехническому персоналу и выполняющие работы, при которых может возникнуть опасность поражения электрическим током, должны иметь группу по электробезопасности.  </a:t>
            </a:r>
          </a:p>
          <a:p>
            <a:pPr marL="0" indent="0">
              <a:buNone/>
              <a:defRPr/>
            </a:pPr>
            <a:r>
              <a:rPr lang="ru-RU" sz="1800">
                <a:latin typeface="Geometria" panose="020B0403020204020204" pitchFamily="34" charset="-52"/>
                <a:cs typeface="Arial"/>
              </a:rPr>
              <a:t>Руководители структурных подразделений потребителя (при наличии таких структурных подразделений), в подчинении которых находится электротехнологический персонал, должны иметь группу по электробезопасности не ниже, чем у подчиненного персонала. </a:t>
            </a:r>
          </a:p>
          <a:p>
            <a:pPr marL="0" indent="0">
              <a:buNone/>
              <a:defRPr/>
            </a:pPr>
            <a:r>
              <a:rPr lang="ru-RU" sz="1800">
                <a:latin typeface="Geometria" panose="020B0403020204020204" pitchFamily="34" charset="-52"/>
                <a:cs typeface="Arial"/>
              </a:rPr>
              <a:t>Присвоение и подтверждение группы по электробезопасности должны осуществляться в соответствии с Правилами по охране труда при эксплуатации электроустановок и Правилами работы с персоналом. Для организаций (обособленных структурных подразделений), эксплуатирующих электроустановки напряжением до 1000 В, для присвоения (подтверждения) IV группы один из членов комиссии при проверке знаний должен иметь IV группу по электробезопасности.</a:t>
            </a:r>
          </a:p>
          <a:p>
            <a:pPr marL="0" indent="0">
              <a:buNone/>
              <a:defRPr/>
            </a:pPr>
            <a:endParaRPr lang="ru-RU" sz="1800">
              <a:latin typeface="Geometria" panose="020B0403020204020204" pitchFamily="34" charset="-52"/>
              <a:cs typeface="Arial"/>
            </a:endParaRP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8" y="1337776"/>
            <a:ext cx="9173293"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подготовке персонала по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3566034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79229" y="1912078"/>
            <a:ext cx="10416208" cy="3884423"/>
          </a:xfrm>
        </p:spPr>
        <p:txBody>
          <a:bodyPr>
            <a:normAutofit/>
          </a:bodyPr>
          <a:lstStyle/>
          <a:p>
            <a:pPr marL="0" indent="0">
              <a:buNone/>
              <a:defRPr/>
            </a:pPr>
            <a:r>
              <a:rPr lang="ru-RU" sz="1800">
                <a:latin typeface="Geometria" panose="020B0403020204020204" pitchFamily="34" charset="-52"/>
                <a:cs typeface="Arial"/>
              </a:rPr>
              <a:t>Группа I по электробезопасности присваивается неэлектротехническому персоналу (из числа персонала, не относящегося к электротехническому и электротехнологическому персоналу, выполняющие работы, при которых может возникнуть опасность поражения электрическим током). </a:t>
            </a:r>
          </a:p>
          <a:p>
            <a:pPr marL="0" indent="0">
              <a:buNone/>
              <a:defRPr/>
            </a:pPr>
            <a:r>
              <a:rPr lang="ru-RU" sz="1800">
                <a:latin typeface="Geometria" panose="020B0403020204020204" pitchFamily="34" charset="-52"/>
                <a:cs typeface="Arial"/>
              </a:rPr>
              <a:t>Перечень должностей, рабочих мест, на которых для выполнения работы необходимо присвоение работникам группы I по электробезопасности, определяет руководитель организации (обособленного подразделения). </a:t>
            </a:r>
          </a:p>
          <a:p>
            <a:pPr marL="0" indent="0">
              <a:buNone/>
              <a:defRPr/>
            </a:pPr>
            <a:r>
              <a:rPr lang="ru-RU" sz="1800">
                <a:latin typeface="Geometria" panose="020B0403020204020204" pitchFamily="34" charset="-52"/>
                <a:cs typeface="Arial"/>
              </a:rPr>
              <a:t>Персоналу, усвоившему требования по электробезопасности, относящиеся к его производственной деятельности, присваивается группа I по электробезопасности с оформлением в журнале, в котором указываются фамилия, имя, отчество (при наличии) работника, его должность, дата присвоения группы I по электробезопасности, подпись проверяемого и проверяющего. </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8" y="1337776"/>
            <a:ext cx="9173293"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подготовке персонала по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289898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79229" y="2313830"/>
            <a:ext cx="10416208" cy="3482671"/>
          </a:xfrm>
        </p:spPr>
        <p:txBody>
          <a:bodyPr>
            <a:normAutofit/>
          </a:bodyPr>
          <a:lstStyle/>
          <a:p>
            <a:pPr marL="0" indent="0">
              <a:buNone/>
              <a:defRPr/>
            </a:pPr>
            <a:r>
              <a:rPr lang="ru-RU" sz="1800">
                <a:latin typeface="Geometria" panose="020B0403020204020204" pitchFamily="34" charset="-52"/>
                <a:cs typeface="Arial"/>
              </a:rPr>
              <a:t>Присвоение группы I по электробезопасности производится путем проведения инструктажа, который должен завершаться проверкой знаний в форме устного опроса и (при необходимости) проверкой приобретенных навыков безопасных способов работы и оказания первой помощи при поражении электрическим током.</a:t>
            </a:r>
          </a:p>
          <a:p>
            <a:pPr marL="0" indent="0">
              <a:buNone/>
              <a:defRPr/>
            </a:pPr>
            <a:r>
              <a:rPr lang="ru-RU" sz="1800">
                <a:latin typeface="Geometria" panose="020B0403020204020204" pitchFamily="34" charset="-52"/>
                <a:cs typeface="Arial"/>
              </a:rPr>
              <a:t>Присвоение I группы по электробезопасности проводится работником из числа электротехнического персонала, имеющего группу III по электробезопасности или специалистом по охране труда, имеющим группу IV по электробезопасности или выше, назначенным распоряжением руководителя организации.</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8" y="1337776"/>
            <a:ext cx="9173293"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подготовке персонала по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3000496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Капля 10">
            <a:extLst>
              <a:ext uri="{FF2B5EF4-FFF2-40B4-BE49-F238E27FC236}">
                <a16:creationId xmlns="" xmlns:a16="http://schemas.microsoft.com/office/drawing/2014/main" id="{88EEA0A5-06D8-8C02-49D6-2FD8732BFE1D}"/>
              </a:ext>
            </a:extLst>
          </p:cNvPr>
          <p:cNvSpPr/>
          <p:nvPr/>
        </p:nvSpPr>
        <p:spPr>
          <a:xfrm>
            <a:off x="5422500" y="4706465"/>
            <a:ext cx="6982691" cy="3884422"/>
          </a:xfrm>
          <a:prstGeom prst="teardrop">
            <a:avLst/>
          </a:prstGeom>
          <a:solidFill>
            <a:schemeClr val="bg1"/>
          </a:solidFill>
          <a:ln>
            <a:solidFill>
              <a:srgbClr val="AB15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51317" y="2441425"/>
            <a:ext cx="10416208" cy="2368950"/>
          </a:xfrm>
        </p:spPr>
        <p:txBody>
          <a:bodyPr>
            <a:normAutofit/>
          </a:bodyPr>
          <a:lstStyle/>
          <a:p>
            <a:pPr marL="0" indent="0">
              <a:buNone/>
              <a:defRPr/>
            </a:pPr>
            <a:r>
              <a:rPr lang="ru-RU" sz="1800" dirty="0">
                <a:latin typeface="Geometria" panose="020B0403020204020204" pitchFamily="34" charset="-52"/>
                <a:cs typeface="Arial"/>
              </a:rPr>
              <a:t>Вы знаете, к какому именно персоналу относятся ваши сотрудники?</a:t>
            </a:r>
          </a:p>
          <a:p>
            <a:pPr marL="0" indent="0">
              <a:buNone/>
              <a:defRPr/>
            </a:pPr>
            <a:r>
              <a:rPr lang="ru-RU" sz="1800" dirty="0">
                <a:latin typeface="Geometria" panose="020B0403020204020204" pitchFamily="34" charset="-52"/>
                <a:cs typeface="Arial"/>
              </a:rPr>
              <a:t>Возможно, они относятся к </a:t>
            </a:r>
            <a:r>
              <a:rPr lang="ru-RU" sz="1800" dirty="0" err="1">
                <a:latin typeface="Geometria" panose="020B0403020204020204" pitchFamily="34" charset="-52"/>
                <a:cs typeface="Arial"/>
              </a:rPr>
              <a:t>неэлектротехническому</a:t>
            </a:r>
            <a:r>
              <a:rPr lang="ru-RU" sz="1800" dirty="0">
                <a:latin typeface="Geometria" panose="020B0403020204020204" pitchFamily="34" charset="-52"/>
                <a:cs typeface="Arial"/>
              </a:rPr>
              <a:t> персоналу.</a:t>
            </a:r>
          </a:p>
          <a:p>
            <a:pPr marL="0" indent="0">
              <a:buNone/>
              <a:defRPr/>
            </a:pPr>
            <a:r>
              <a:rPr lang="ru-RU" sz="1800" dirty="0">
                <a:latin typeface="Geometria" panose="020B0403020204020204" pitchFamily="34" charset="-52"/>
                <a:cs typeface="Arial"/>
              </a:rPr>
              <a:t>А может быть, им нужно присвоить группы по электробезопасности?</a:t>
            </a:r>
          </a:p>
          <a:p>
            <a:pPr marL="0" indent="0">
              <a:buNone/>
              <a:defRPr/>
            </a:pPr>
            <a:r>
              <a:rPr lang="ru-RU" sz="1800" dirty="0">
                <a:latin typeface="Geometria" panose="020B0403020204020204" pitchFamily="34" charset="-52"/>
                <a:cs typeface="Arial"/>
              </a:rPr>
              <a:t>Чтобы не гадать, </a:t>
            </a:r>
            <a:r>
              <a:rPr lang="ru-RU" sz="1800" b="1" dirty="0">
                <a:solidFill>
                  <a:srgbClr val="AB1539"/>
                </a:solidFill>
                <a:latin typeface="Geometria" panose="020B0403020204020204" pitchFamily="34" charset="-52"/>
                <a:cs typeface="Arial"/>
              </a:rPr>
              <a:t>необходимо провести оценку профессиональных рисков</a:t>
            </a:r>
            <a:r>
              <a:rPr lang="ru-RU" sz="1800" dirty="0">
                <a:latin typeface="Geometria" panose="020B0403020204020204" pitchFamily="34" charset="-52"/>
                <a:cs typeface="Arial"/>
              </a:rPr>
              <a:t>.</a:t>
            </a:r>
          </a:p>
          <a:p>
            <a:pPr marL="0" indent="0">
              <a:buNone/>
              <a:defRPr/>
            </a:pPr>
            <a:r>
              <a:rPr lang="ru-RU" sz="1800" dirty="0">
                <a:latin typeface="Geometria" panose="020B0403020204020204" pitchFamily="34" charset="-52"/>
                <a:cs typeface="Arial"/>
              </a:rPr>
              <a:t>По ее результатам необходимо составить Перечни работников, относящиеся к электротехническому, электротехнологическому или </a:t>
            </a:r>
            <a:r>
              <a:rPr lang="ru-RU" sz="1800" dirty="0" err="1">
                <a:latin typeface="Geometria" panose="020B0403020204020204" pitchFamily="34" charset="-52"/>
                <a:cs typeface="Arial"/>
              </a:rPr>
              <a:t>неэлектротехническому</a:t>
            </a:r>
            <a:r>
              <a:rPr lang="ru-RU" sz="1800" dirty="0">
                <a:latin typeface="Geometria" panose="020B0403020204020204" pitchFamily="34" charset="-52"/>
                <a:cs typeface="Arial"/>
              </a:rPr>
              <a:t> персоналу.</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509354" y="1337776"/>
            <a:ext cx="9173293"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solidFill>
                  <a:srgbClr val="006666"/>
                </a:solidFill>
                <a:latin typeface="Geometria" panose="020B0403020204020204" pitchFamily="34" charset="-52"/>
              </a:rPr>
              <a:t>Требования к подготовке персонала по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 name="ЛОГО" descr="preencoded.png">
            <a:extLst>
              <a:ext uri="{FF2B5EF4-FFF2-40B4-BE49-F238E27FC236}">
                <a16:creationId xmlns="" xmlns:a16="http://schemas.microsoft.com/office/drawing/2014/main" id="{41350954-C6A6-34DD-3665-3CF46CA1EEBE}"/>
              </a:ext>
            </a:extLst>
          </p:cNvPr>
          <p:cNvPicPr>
            <a:picLocks noChangeAspect="1"/>
          </p:cNvPicPr>
          <p:nvPr/>
        </p:nvPicPr>
        <p:blipFill>
          <a:blip r:embed="rId4"/>
          <a:srcRect/>
          <a:stretch/>
        </p:blipFill>
        <p:spPr>
          <a:xfrm>
            <a:off x="9586455" y="212954"/>
            <a:ext cx="2223744" cy="1124822"/>
          </a:xfrm>
          <a:prstGeom prst="rect">
            <a:avLst/>
          </a:prstGeom>
        </p:spPr>
      </p:pic>
      <p:pic>
        <p:nvPicPr>
          <p:cNvPr id="6" name="qrcod_4YVC 222">
            <a:extLst>
              <a:ext uri="{FF2B5EF4-FFF2-40B4-BE49-F238E27FC236}">
                <a16:creationId xmlns="" xmlns:a16="http://schemas.microsoft.com/office/drawing/2014/main" id="{94E26114-1221-16FF-4279-BECE7BBF7F36}"/>
              </a:ext>
            </a:extLst>
          </p:cNvPr>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7692821" y="5436037"/>
            <a:ext cx="1259381" cy="1259381"/>
          </a:xfrm>
          <a:prstGeom prst="rect">
            <a:avLst/>
          </a:prstGeom>
        </p:spPr>
      </p:pic>
      <p:pic>
        <p:nvPicPr>
          <p:cNvPr id="8" name="qrcod_4YVG 1">
            <a:extLst>
              <a:ext uri="{FF2B5EF4-FFF2-40B4-BE49-F238E27FC236}">
                <a16:creationId xmlns="" xmlns:a16="http://schemas.microsoft.com/office/drawing/2014/main" id="{D890ED8C-5396-A322-6B8C-E4C5AB0CD96D}"/>
              </a:ext>
            </a:extLst>
          </p:cNvPr>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9095852" y="5440714"/>
            <a:ext cx="1285348" cy="1285348"/>
          </a:xfrm>
          <a:prstGeom prst="rect">
            <a:avLst/>
          </a:prstGeom>
        </p:spPr>
      </p:pic>
      <p:pic>
        <p:nvPicPr>
          <p:cNvPr id="9" name="qrcod_4YVI 1" descr="preencoded.png">
            <a:extLst>
              <a:ext uri="{FF2B5EF4-FFF2-40B4-BE49-F238E27FC236}">
                <a16:creationId xmlns="" xmlns:a16="http://schemas.microsoft.com/office/drawing/2014/main" id="{312E4682-26D5-E113-2452-A9EB7C723C0E}"/>
              </a:ext>
            </a:extLst>
          </p:cNvPr>
          <p:cNvPicPr>
            <a:picLocks noChangeAspect="1"/>
          </p:cNvPicPr>
          <p:nvPr/>
        </p:nvPicPr>
        <p:blipFill>
          <a:blip r:embed="rId9"/>
          <a:srcRect/>
          <a:stretch/>
        </p:blipFill>
        <p:spPr>
          <a:xfrm>
            <a:off x="6263823" y="5440714"/>
            <a:ext cx="1285348" cy="1285348"/>
          </a:xfrm>
          <a:prstGeom prst="rect">
            <a:avLst/>
          </a:prstGeom>
        </p:spPr>
      </p:pic>
      <p:pic>
        <p:nvPicPr>
          <p:cNvPr id="10" name="qrcod_4YVG 1">
            <a:extLst>
              <a:ext uri="{FF2B5EF4-FFF2-40B4-BE49-F238E27FC236}">
                <a16:creationId xmlns="" xmlns:a16="http://schemas.microsoft.com/office/drawing/2014/main" id="{678C3064-3828-7A26-B7F5-44C8A64676C3}"/>
              </a:ext>
            </a:extLst>
          </p:cNvPr>
          <p:cNvPicPr>
            <a:picLocks noChangeAspect="1"/>
          </p:cNvPicPr>
          <p:nvPr/>
        </p:nvPicPr>
        <p:blipFill>
          <a:blip r:embed="rId10">
            <a:extLst>
              <a:ext uri="{96DAC541-7B7A-43D3-8B79-37D633B846F1}">
                <asvg:svgBlip xmlns="" xmlns:asvg="http://schemas.microsoft.com/office/drawing/2016/SVG/main" r:embed="rId11"/>
              </a:ext>
            </a:extLst>
          </a:blip>
          <a:srcRect/>
          <a:stretch/>
        </p:blipFill>
        <p:spPr>
          <a:xfrm>
            <a:off x="10524851" y="5440714"/>
            <a:ext cx="1285348" cy="1285348"/>
          </a:xfrm>
          <a:prstGeom prst="rect">
            <a:avLst/>
          </a:prstGeom>
        </p:spPr>
      </p:pic>
    </p:spTree>
    <p:extLst>
      <p:ext uri="{BB962C8B-B14F-4D97-AF65-F5344CB8AC3E}">
        <p14:creationId xmlns:p14="http://schemas.microsoft.com/office/powerpoint/2010/main" val="2430807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1509354" y="1192302"/>
            <a:ext cx="9173293"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solidFill>
                  <a:srgbClr val="006666"/>
                </a:solidFill>
                <a:latin typeface="Geometria" panose="020B0403020204020204" pitchFamily="34" charset="-52"/>
              </a:rPr>
              <a:t>Требования к подготовке персонала по электробезопасности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93504" y="1946595"/>
            <a:ext cx="8211351" cy="3617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ЛОГО" descr="preencoded.png">
            <a:extLst>
              <a:ext uri="{FF2B5EF4-FFF2-40B4-BE49-F238E27FC236}">
                <a16:creationId xmlns="" xmlns:a16="http://schemas.microsoft.com/office/drawing/2014/main" id="{7B1C1E1C-B4E8-B1A9-075E-68660B40EB57}"/>
              </a:ext>
            </a:extLst>
          </p:cNvPr>
          <p:cNvPicPr>
            <a:picLocks noChangeAspect="1"/>
          </p:cNvPicPr>
          <p:nvPr/>
        </p:nvPicPr>
        <p:blipFill>
          <a:blip r:embed="rId5"/>
          <a:srcRect/>
          <a:stretch/>
        </p:blipFill>
        <p:spPr>
          <a:xfrm>
            <a:off x="9586455" y="212953"/>
            <a:ext cx="2223744" cy="1124822"/>
          </a:xfrm>
          <a:prstGeom prst="rect">
            <a:avLst/>
          </a:prstGeom>
        </p:spPr>
      </p:pic>
      <p:sp>
        <p:nvSpPr>
          <p:cNvPr id="12" name="Капля 11">
            <a:extLst>
              <a:ext uri="{FF2B5EF4-FFF2-40B4-BE49-F238E27FC236}">
                <a16:creationId xmlns="" xmlns:a16="http://schemas.microsoft.com/office/drawing/2014/main" id="{E83F7BBE-649C-E91C-1F3C-36761EB32537}"/>
              </a:ext>
            </a:extLst>
          </p:cNvPr>
          <p:cNvSpPr/>
          <p:nvPr/>
        </p:nvSpPr>
        <p:spPr>
          <a:xfrm>
            <a:off x="5422500" y="4706465"/>
            <a:ext cx="6982691" cy="3884422"/>
          </a:xfrm>
          <a:prstGeom prst="teardrop">
            <a:avLst/>
          </a:prstGeom>
          <a:solidFill>
            <a:schemeClr val="bg1"/>
          </a:solidFill>
          <a:ln>
            <a:solidFill>
              <a:srgbClr val="AB15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qrcod_4YVC 222">
            <a:extLst>
              <a:ext uri="{FF2B5EF4-FFF2-40B4-BE49-F238E27FC236}">
                <a16:creationId xmlns="" xmlns:a16="http://schemas.microsoft.com/office/drawing/2014/main" id="{3E0153E4-98D8-8B63-80A8-FD0BC41776CE}"/>
              </a:ext>
            </a:extLst>
          </p:cNvPr>
          <p:cNvPicPr>
            <a:picLocks noChangeAspect="1"/>
          </p:cNvPicPr>
          <p:nvPr/>
        </p:nvPicPr>
        <p:blipFill>
          <a:blip r:embed="rId6">
            <a:extLst>
              <a:ext uri="{96DAC541-7B7A-43D3-8B79-37D633B846F1}">
                <asvg:svgBlip xmlns="" xmlns:asvg="http://schemas.microsoft.com/office/drawing/2016/SVG/main" r:embed="rId7"/>
              </a:ext>
            </a:extLst>
          </a:blip>
          <a:srcRect/>
          <a:stretch/>
        </p:blipFill>
        <p:spPr>
          <a:xfrm>
            <a:off x="7692821" y="5436037"/>
            <a:ext cx="1259381" cy="1259381"/>
          </a:xfrm>
          <a:prstGeom prst="rect">
            <a:avLst/>
          </a:prstGeom>
        </p:spPr>
      </p:pic>
      <p:pic>
        <p:nvPicPr>
          <p:cNvPr id="14" name="qrcod_4YVG 1">
            <a:extLst>
              <a:ext uri="{FF2B5EF4-FFF2-40B4-BE49-F238E27FC236}">
                <a16:creationId xmlns="" xmlns:a16="http://schemas.microsoft.com/office/drawing/2014/main" id="{10265487-7BBE-BB3F-9FB4-A6DC8353EA16}"/>
              </a:ext>
            </a:extLst>
          </p:cNvPr>
          <p:cNvPicPr>
            <a:picLocks noChangeAspect="1"/>
          </p:cNvPicPr>
          <p:nvPr/>
        </p:nvPicPr>
        <p:blipFill>
          <a:blip r:embed="rId8">
            <a:extLst>
              <a:ext uri="{96DAC541-7B7A-43D3-8B79-37D633B846F1}">
                <asvg:svgBlip xmlns="" xmlns:asvg="http://schemas.microsoft.com/office/drawing/2016/SVG/main" r:embed="rId9"/>
              </a:ext>
            </a:extLst>
          </a:blip>
          <a:srcRect/>
          <a:stretch/>
        </p:blipFill>
        <p:spPr>
          <a:xfrm>
            <a:off x="9095852" y="5440714"/>
            <a:ext cx="1285348" cy="1285348"/>
          </a:xfrm>
          <a:prstGeom prst="rect">
            <a:avLst/>
          </a:prstGeom>
        </p:spPr>
      </p:pic>
      <p:pic>
        <p:nvPicPr>
          <p:cNvPr id="15" name="qrcod_4YVI 1" descr="preencoded.png">
            <a:extLst>
              <a:ext uri="{FF2B5EF4-FFF2-40B4-BE49-F238E27FC236}">
                <a16:creationId xmlns="" xmlns:a16="http://schemas.microsoft.com/office/drawing/2014/main" id="{18732A7B-416B-09E8-159E-2EE2047DA68D}"/>
              </a:ext>
            </a:extLst>
          </p:cNvPr>
          <p:cNvPicPr>
            <a:picLocks noChangeAspect="1"/>
          </p:cNvPicPr>
          <p:nvPr/>
        </p:nvPicPr>
        <p:blipFill>
          <a:blip r:embed="rId10"/>
          <a:srcRect/>
          <a:stretch/>
        </p:blipFill>
        <p:spPr>
          <a:xfrm>
            <a:off x="6263823" y="5440714"/>
            <a:ext cx="1285348" cy="1285348"/>
          </a:xfrm>
          <a:prstGeom prst="rect">
            <a:avLst/>
          </a:prstGeom>
        </p:spPr>
      </p:pic>
      <p:pic>
        <p:nvPicPr>
          <p:cNvPr id="16" name="qrcod_4YVG 1">
            <a:extLst>
              <a:ext uri="{FF2B5EF4-FFF2-40B4-BE49-F238E27FC236}">
                <a16:creationId xmlns="" xmlns:a16="http://schemas.microsoft.com/office/drawing/2014/main" id="{6C3620FB-B322-97CB-44FC-C3E18E00EE2D}"/>
              </a:ext>
            </a:extLst>
          </p:cNvPr>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10524851" y="5440714"/>
            <a:ext cx="1285348" cy="1285348"/>
          </a:xfrm>
          <a:prstGeom prst="rect">
            <a:avLst/>
          </a:prstGeom>
        </p:spPr>
      </p:pic>
    </p:spTree>
    <p:extLst>
      <p:ext uri="{BB962C8B-B14F-4D97-AF65-F5344CB8AC3E}">
        <p14:creationId xmlns:p14="http://schemas.microsoft.com/office/powerpoint/2010/main" val="3692299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381801" y="2416459"/>
            <a:ext cx="11428398" cy="3683822"/>
          </a:xfrm>
        </p:spPr>
        <p:txBody>
          <a:bodyPr>
            <a:normAutofit/>
          </a:bodyPr>
          <a:lstStyle/>
          <a:p>
            <a:pPr marL="0" indent="0">
              <a:buNone/>
              <a:defRPr/>
            </a:pPr>
            <a:r>
              <a:rPr lang="ru-RU" sz="1800" dirty="0">
                <a:latin typeface="Geometria" panose="020B0403020204020204" pitchFamily="34" charset="-52"/>
                <a:cs typeface="Arial"/>
              </a:rPr>
              <a:t>Обучение по оказанию первой помощи пострадавшим проводится в отношении следующих категорий работников:</a:t>
            </a:r>
          </a:p>
          <a:p>
            <a:pPr marL="0" indent="0">
              <a:buNone/>
              <a:defRPr/>
            </a:pPr>
            <a:r>
              <a:rPr lang="ru-RU" sz="1800" dirty="0">
                <a:latin typeface="Geometria" panose="020B0403020204020204" pitchFamily="34" charset="-52"/>
                <a:cs typeface="Arial"/>
              </a:rPr>
              <a:t>а) работники, на которых приказом работодателя возложены обязанности по проведению инструктажа по охране труда, включающего вопросы оказания первой помощи пострадавшим, до допуска их к проведению указанного инструктажа по охране труда;</a:t>
            </a:r>
          </a:p>
          <a:p>
            <a:pPr marL="0" indent="0">
              <a:buNone/>
              <a:defRPr/>
            </a:pPr>
            <a:r>
              <a:rPr lang="ru-RU" sz="1800" dirty="0">
                <a:latin typeface="Geometria" panose="020B0403020204020204" pitchFamily="34" charset="-52"/>
                <a:cs typeface="Arial"/>
              </a:rPr>
              <a:t>б) работники рабочих профессий;</a:t>
            </a:r>
          </a:p>
          <a:p>
            <a:pPr marL="0" indent="0">
              <a:buNone/>
              <a:defRPr/>
            </a:pPr>
            <a:r>
              <a:rPr lang="ru-RU" sz="1800" dirty="0">
                <a:latin typeface="Geometria" panose="020B0403020204020204" pitchFamily="34" charset="-52"/>
                <a:cs typeface="Arial"/>
              </a:rPr>
              <a:t>в) лица, обязанные оказывать первую помощь пострадавшим в соответствии с требованиями нормативных правовых актов;</a:t>
            </a:r>
          </a:p>
          <a:p>
            <a:pPr marL="0" indent="0">
              <a:buNone/>
              <a:defRPr/>
            </a:pPr>
            <a:r>
              <a:rPr lang="ru-RU" sz="1800" dirty="0">
                <a:latin typeface="Geometria" panose="020B0403020204020204" pitchFamily="34" charset="-52"/>
                <a:cs typeface="Arial"/>
              </a:rPr>
              <a:t>г) работники, к трудовым функциям </a:t>
            </a:r>
            <a:r>
              <a:rPr lang="ru-RU" sz="1800">
                <a:latin typeface="Geometria" panose="020B0403020204020204" pitchFamily="34" charset="-52"/>
                <a:cs typeface="Arial"/>
              </a:rPr>
              <a:t>которых</a:t>
            </a:r>
            <a:r>
              <a:rPr lang="en-US" sz="1800">
                <a:latin typeface="Geometria" panose="020B0403020204020204" pitchFamily="34" charset="-52"/>
                <a:cs typeface="Arial"/>
              </a:rPr>
              <a:t>   </a:t>
            </a:r>
            <a:r>
              <a:rPr lang="en-US" sz="1800" smtClean="0">
                <a:latin typeface="Geometria" panose="020B0403020204020204" pitchFamily="34" charset="-52"/>
                <a:cs typeface="Arial"/>
              </a:rPr>
              <a:t>  </a:t>
            </a:r>
            <a:r>
              <a:rPr lang="ru-RU" sz="1800" dirty="0">
                <a:latin typeface="Geometria" panose="020B0403020204020204" pitchFamily="34" charset="-52"/>
                <a:cs typeface="Arial"/>
              </a:rPr>
              <a:t>отнесено управление автотранспортным средством;</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332522" y="1462468"/>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solidFill>
                  <a:srgbClr val="006666"/>
                </a:solidFill>
                <a:latin typeface="Geometria" panose="020B0403020204020204" pitchFamily="34" charset="-52"/>
              </a:rPr>
              <a:t>Требования к обучению первой помощи и освобождению от поражающего воздействия опасных факторов</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169027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71278" y="2544417"/>
            <a:ext cx="10416208" cy="3244134"/>
          </a:xfrm>
        </p:spPr>
        <p:txBody>
          <a:bodyPr>
            <a:normAutofit/>
          </a:bodyPr>
          <a:lstStyle/>
          <a:p>
            <a:pPr marL="0" indent="0">
              <a:buNone/>
              <a:defRPr/>
            </a:pPr>
            <a:r>
              <a:rPr lang="ru-RU" sz="1800">
                <a:latin typeface="Geometria" panose="020B0403020204020204" pitchFamily="34" charset="-52"/>
                <a:cs typeface="Arial"/>
              </a:rPr>
              <a:t>д) работники, к компетенциям которых нормативными правовыми актами по охране труда предъявляются требования уметь оказывать первую помощь пострадавшим;</a:t>
            </a:r>
          </a:p>
          <a:p>
            <a:pPr marL="0" indent="0">
              <a:buNone/>
              <a:defRPr/>
            </a:pPr>
            <a:r>
              <a:rPr lang="ru-RU" sz="1800">
                <a:latin typeface="Geometria" panose="020B0403020204020204" pitchFamily="34" charset="-52"/>
                <a:cs typeface="Arial"/>
              </a:rPr>
              <a:t>е) председатель (заместители председателя) и члены комиссий по проверке знания требований охраны труда по вопросам оказания первой помощи пострадавшим, лица, проводящие обучение по оказанию первой помощи пострадавшим, специалисты по охране труда, а также члены комитетов (комиссий) по охране труда;</a:t>
            </a:r>
          </a:p>
          <a:p>
            <a:pPr marL="0" indent="0">
              <a:buNone/>
              <a:defRPr/>
            </a:pPr>
            <a:r>
              <a:rPr lang="ru-RU" sz="1800">
                <a:latin typeface="Geometria" panose="020B0403020204020204" pitchFamily="34" charset="-52"/>
                <a:cs typeface="Arial"/>
              </a:rPr>
              <a:t>ж) иные работники по решению работодателя.</a:t>
            </a:r>
          </a:p>
          <a:p>
            <a:pPr marL="0" indent="0">
              <a:buNone/>
              <a:defRPr/>
            </a:pPr>
            <a:r>
              <a:rPr lang="ru-RU" sz="1800">
                <a:latin typeface="Geometria" panose="020B0403020204020204" pitchFamily="34" charset="-52"/>
                <a:cs typeface="Arial"/>
              </a:rPr>
              <a:t>п.33 Правил, утв. Постановлением Правительства РФ от 24.12.2021 N 2464 "О порядке обучения по охране труда и проверки знания требований охраны труда</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9" y="1337776"/>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обучению первой помощи и освобождению от поражающего воздействия опасных факторов</a:t>
            </a:r>
            <a:endParaRPr lang="ru-RU" sz="2400" b="1" dirty="0">
              <a:solidFill>
                <a:srgbClr val="006666"/>
              </a:solidFill>
              <a:latin typeface="Geometria" panose="020B0403020204020204" pitchFamily="34" charset="-52"/>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701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71278" y="2162755"/>
            <a:ext cx="10416208" cy="3625796"/>
          </a:xfrm>
        </p:spPr>
        <p:txBody>
          <a:bodyPr>
            <a:normAutofit/>
          </a:bodyPr>
          <a:lstStyle/>
          <a:p>
            <a:pPr marL="0" indent="0" algn="just">
              <a:buNone/>
              <a:defRPr/>
            </a:pPr>
            <a:r>
              <a:rPr lang="ru-RU" sz="1800">
                <a:latin typeface="Geometria" panose="020B0403020204020204" pitchFamily="34" charset="-52"/>
                <a:cs typeface="Arial"/>
              </a:rPr>
              <a:t>Весь электротехнический персонал должен быть обучен  практическим навыкам оказания первой помощи пострадавшим (</a:t>
            </a:r>
            <a:r>
              <a:rPr lang="en-US" sz="1800">
                <a:latin typeface="Geometria" panose="020B0403020204020204" pitchFamily="34" charset="-52"/>
                <a:cs typeface="Arial"/>
              </a:rPr>
              <a:t>II</a:t>
            </a:r>
            <a:r>
              <a:rPr lang="ru-RU" sz="1800">
                <a:latin typeface="Geometria" panose="020B0403020204020204" pitchFamily="34" charset="-52"/>
                <a:cs typeface="Arial"/>
              </a:rPr>
              <a:t> группа по ЭБ), знать правила (инструкции) по освобождению пострадавшего от действия электрического тока, оказания первой помощи пострадавшим на производстве и уметь практически ее оказывать </a:t>
            </a:r>
            <a:r>
              <a:rPr lang="en-US" sz="1800">
                <a:latin typeface="Geometria" panose="020B0403020204020204" pitchFamily="34" charset="-52"/>
                <a:cs typeface="Arial"/>
              </a:rPr>
              <a:t>(III </a:t>
            </a:r>
            <a:r>
              <a:rPr lang="ru-RU" sz="1800">
                <a:latin typeface="Geometria" panose="020B0403020204020204" pitchFamily="34" charset="-52"/>
                <a:cs typeface="Arial"/>
              </a:rPr>
              <a:t>группа по ЭБ), персонал с группами </a:t>
            </a:r>
            <a:r>
              <a:rPr lang="en-US" sz="1800">
                <a:latin typeface="Geometria" panose="020B0403020204020204" pitchFamily="34" charset="-52"/>
                <a:cs typeface="Arial"/>
              </a:rPr>
              <a:t>IV - V – </a:t>
            </a:r>
            <a:r>
              <a:rPr lang="ru-RU" sz="1800">
                <a:latin typeface="Geometria" panose="020B0403020204020204" pitchFamily="34" charset="-52"/>
                <a:cs typeface="Arial"/>
              </a:rPr>
              <a:t>обязаны обучать персонал правилам охраны труда, практическим приемам оказания первой помощи пострадавшим на производстве и умение практически ее оказывать. </a:t>
            </a:r>
          </a:p>
          <a:p>
            <a:pPr marL="0" indent="0" algn="just">
              <a:buNone/>
              <a:defRPr/>
            </a:pPr>
            <a:r>
              <a:rPr lang="ru-RU" sz="1800">
                <a:latin typeface="Geometria" panose="020B0403020204020204" pitchFamily="34" charset="-52"/>
                <a:cs typeface="Arial"/>
              </a:rPr>
              <a:t>Это требование указано в  Приложении N 1 к Правилам по охране труда при эксплуатации электроустановок, утвержденным приказом Минтруда России от 15 декабря 2020 г. N 903н.</a:t>
            </a: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9" y="1337776"/>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обучению первой помощи и освобождению от поражающего воздействия опасных факторов</a:t>
            </a:r>
            <a:endParaRPr lang="ru-RU" sz="2400" b="1" dirty="0">
              <a:solidFill>
                <a:srgbClr val="006666"/>
              </a:solidFill>
              <a:latin typeface="Geometria" panose="020B0403020204020204" pitchFamily="34" charset="-52"/>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spTree>
    <p:extLst>
      <p:ext uri="{BB962C8B-B14F-4D97-AF65-F5344CB8AC3E}">
        <p14:creationId xmlns:p14="http://schemas.microsoft.com/office/powerpoint/2010/main" val="269182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721318" y="3108960"/>
            <a:ext cx="8749364" cy="2454442"/>
          </a:xfrm>
        </p:spPr>
        <p:txBody>
          <a:bodyPr>
            <a:normAutofit/>
          </a:bodyPr>
          <a:lstStyle/>
          <a:p>
            <a:r>
              <a:rPr lang="ru-RU" sz="1800">
                <a:latin typeface="Geometria" panose="020B0403020204020204" pitchFamily="34" charset="-52"/>
                <a:cs typeface="Arial"/>
              </a:rPr>
              <a:t>Порядок и сроки контроля эксплуатационных параметров электроустановок</a:t>
            </a:r>
          </a:p>
          <a:p>
            <a:r>
              <a:rPr lang="ru-RU" sz="1800">
                <a:latin typeface="Geometria" panose="020B0403020204020204" pitchFamily="34" charset="-52"/>
                <a:cs typeface="Arial"/>
              </a:rPr>
              <a:t>Измерения, испытания и оформление результатов</a:t>
            </a:r>
          </a:p>
          <a:p>
            <a:r>
              <a:rPr lang="ru-RU" sz="1800">
                <a:latin typeface="Geometria" panose="020B0403020204020204" pitchFamily="34" charset="-52"/>
                <a:cs typeface="Arial"/>
              </a:rPr>
              <a:t>Журнал учёта и регламент технического обслуживания электроустановок</a:t>
            </a:r>
          </a:p>
          <a:p>
            <a:pPr marL="0" indent="0">
              <a:buNone/>
              <a:defRPr/>
            </a:pPr>
            <a:endParaRPr lang="ru-RU" sz="1800" dirty="0">
              <a:latin typeface="Geometria" panose="020B0403020204020204" pitchFamily="34" charset="-52"/>
              <a:cs typeface="Arial"/>
            </a:endParaRP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9" y="158818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Порядок и сроки контроля эксплуатационных параметров электроустановок медорганизации</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555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1721318" y="3108960"/>
            <a:ext cx="8749364" cy="2454442"/>
          </a:xfrm>
        </p:spPr>
        <p:txBody>
          <a:bodyPr>
            <a:normAutofit/>
          </a:bodyPr>
          <a:lstStyle/>
          <a:p>
            <a:pPr marL="0" indent="0">
              <a:buNone/>
              <a:defRPr/>
            </a:pPr>
            <a:r>
              <a:rPr lang="ru-RU" sz="1800">
                <a:latin typeface="Geometria" panose="020B0403020204020204" pitchFamily="34" charset="-52"/>
                <a:cs typeface="Arial"/>
              </a:rPr>
              <a:t>При работе в электроустановках используются:</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средства защиты от поражения электрическим током (электрозащитные средства);</a:t>
            </a:r>
            <a:br>
              <a:rPr lang="ru-RU" sz="1800">
                <a:latin typeface="Geometria" panose="020B0403020204020204" pitchFamily="34" charset="-52"/>
                <a:cs typeface="Arial"/>
              </a:rPr>
            </a:br>
            <a:r>
              <a:rPr lang="ru-RU" sz="1800">
                <a:latin typeface="Geometria" panose="020B0403020204020204" pitchFamily="34" charset="-52"/>
                <a:cs typeface="Arial"/>
              </a:rPr>
              <a:t>средства защиты от электрических полей повышенной напряженности коллективные и индивидуальные (в электроустановках напряжением 330 кВ и выше);</a:t>
            </a:r>
            <a:br>
              <a:rPr lang="ru-RU" sz="1800">
                <a:latin typeface="Geometria" panose="020B0403020204020204" pitchFamily="34" charset="-52"/>
                <a:cs typeface="Arial"/>
              </a:rPr>
            </a:br>
            <a:r>
              <a:rPr lang="ru-RU" sz="1800">
                <a:latin typeface="Geometria" panose="020B0403020204020204" pitchFamily="34" charset="-52"/>
                <a:cs typeface="Arial"/>
              </a:rPr>
              <a:t>средства индивидуальной защиты (СИЗ) в соответствии с государственным стандартом (средства защиты головы, глаз и лица, рук, органов дыхания от падения с высоты, одежда специальная защитная</a:t>
            </a:r>
            <a:endParaRPr lang="ru-RU" sz="1800" dirty="0">
              <a:latin typeface="Geometria" panose="020B0403020204020204" pitchFamily="34" charset="-52"/>
              <a:cs typeface="Arial"/>
            </a:endParaRP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9" y="158818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контролю и учету электрозащитных средств, средств индивидуальной защиты</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618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55373" y="2512612"/>
            <a:ext cx="10384403" cy="3050790"/>
          </a:xfrm>
        </p:spPr>
        <p:txBody>
          <a:bodyPr>
            <a:normAutofit fontScale="85000" lnSpcReduction="20000"/>
          </a:bodyPr>
          <a:lstStyle/>
          <a:p>
            <a:pPr marL="0" indent="0">
              <a:buNone/>
              <a:defRPr/>
            </a:pPr>
            <a:r>
              <a:rPr lang="ru-RU" sz="1800">
                <a:latin typeface="Geometria" panose="020B0403020204020204" pitchFamily="34" charset="-52"/>
                <a:cs typeface="Arial"/>
              </a:rPr>
              <a:t>Электрозащитные средства в электроустановках напряжением </a:t>
            </a:r>
            <a:br>
              <a:rPr lang="ru-RU" sz="1800">
                <a:latin typeface="Geometria" panose="020B0403020204020204" pitchFamily="34" charset="-52"/>
                <a:cs typeface="Arial"/>
              </a:rPr>
            </a:br>
            <a:r>
              <a:rPr lang="ru-RU" sz="1800">
                <a:latin typeface="Geometria" panose="020B0403020204020204" pitchFamily="34" charset="-52"/>
                <a:cs typeface="Arial"/>
              </a:rPr>
              <a:t>до 1000В</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solidFill>
                  <a:srgbClr val="FF0000"/>
                </a:solidFill>
                <a:latin typeface="Geometria" panose="020B0403020204020204" pitchFamily="34" charset="-52"/>
                <a:cs typeface="Arial"/>
              </a:rPr>
              <a:t>Основные:</a:t>
            </a: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изолирующие штанги всех видов;</a:t>
            </a:r>
            <a:br>
              <a:rPr lang="ru-RU" sz="1800">
                <a:latin typeface="Geometria" panose="020B0403020204020204" pitchFamily="34" charset="-52"/>
                <a:cs typeface="Arial"/>
              </a:rPr>
            </a:br>
            <a:r>
              <a:rPr lang="ru-RU" sz="1800">
                <a:latin typeface="Geometria" panose="020B0403020204020204" pitchFamily="34" charset="-52"/>
                <a:cs typeface="Arial"/>
              </a:rPr>
              <a:t>изолирующие клещи;</a:t>
            </a:r>
            <a:br>
              <a:rPr lang="ru-RU" sz="1800">
                <a:latin typeface="Geometria" panose="020B0403020204020204" pitchFamily="34" charset="-52"/>
                <a:cs typeface="Arial"/>
              </a:rPr>
            </a:br>
            <a:r>
              <a:rPr lang="ru-RU" sz="1800">
                <a:latin typeface="Geometria" panose="020B0403020204020204" pitchFamily="34" charset="-52"/>
                <a:cs typeface="Arial"/>
              </a:rPr>
              <a:t>указатели напряжения;</a:t>
            </a:r>
            <a:br>
              <a:rPr lang="ru-RU" sz="1800">
                <a:latin typeface="Geometria" panose="020B0403020204020204" pitchFamily="34" charset="-52"/>
                <a:cs typeface="Arial"/>
              </a:rPr>
            </a:br>
            <a:r>
              <a:rPr lang="ru-RU" sz="1800">
                <a:latin typeface="Geometria" panose="020B0403020204020204" pitchFamily="34" charset="-52"/>
                <a:cs typeface="Arial"/>
              </a:rPr>
              <a:t>электроизмерительные клещи;</a:t>
            </a:r>
            <a:br>
              <a:rPr lang="ru-RU" sz="1800">
                <a:latin typeface="Geometria" panose="020B0403020204020204" pitchFamily="34" charset="-52"/>
                <a:cs typeface="Arial"/>
              </a:rPr>
            </a:br>
            <a:r>
              <a:rPr lang="ru-RU" sz="1800">
                <a:latin typeface="Geometria" panose="020B0403020204020204" pitchFamily="34" charset="-52"/>
                <a:cs typeface="Arial"/>
              </a:rPr>
              <a:t>диэлектрические перчатки;</a:t>
            </a:r>
            <a:br>
              <a:rPr lang="ru-RU" sz="1800">
                <a:latin typeface="Geometria" panose="020B0403020204020204" pitchFamily="34" charset="-52"/>
                <a:cs typeface="Arial"/>
              </a:rPr>
            </a:br>
            <a:r>
              <a:rPr lang="ru-RU" sz="1800">
                <a:latin typeface="Geometria" panose="020B0403020204020204" pitchFamily="34" charset="-52"/>
                <a:cs typeface="Arial"/>
              </a:rPr>
              <a:t>ручной изолирующий инструмент.</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solidFill>
                  <a:srgbClr val="FF0000"/>
                </a:solidFill>
                <a:latin typeface="Geometria" panose="020B0403020204020204" pitchFamily="34" charset="-52"/>
                <a:cs typeface="Arial"/>
              </a:rPr>
              <a:t>Дополнительные:</a:t>
            </a: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диэлектрические галоши;</a:t>
            </a:r>
            <a:br>
              <a:rPr lang="ru-RU" sz="1800">
                <a:latin typeface="Geometria" panose="020B0403020204020204" pitchFamily="34" charset="-52"/>
                <a:cs typeface="Arial"/>
              </a:rPr>
            </a:br>
            <a:r>
              <a:rPr lang="ru-RU" sz="1800">
                <a:latin typeface="Geometria" panose="020B0403020204020204" pitchFamily="34" charset="-52"/>
                <a:cs typeface="Arial"/>
              </a:rPr>
              <a:t>диэлектрические ковры и изолирующие подставки;</a:t>
            </a:r>
            <a:br>
              <a:rPr lang="ru-RU" sz="1800">
                <a:latin typeface="Geometria" panose="020B0403020204020204" pitchFamily="34" charset="-52"/>
                <a:cs typeface="Arial"/>
              </a:rPr>
            </a:br>
            <a:r>
              <a:rPr lang="ru-RU" sz="1800">
                <a:latin typeface="Geometria" panose="020B0403020204020204" pitchFamily="34" charset="-52"/>
                <a:cs typeface="Arial"/>
              </a:rPr>
              <a:t>изолирующие колпаки, покрытия и накладки;</a:t>
            </a:r>
            <a:br>
              <a:rPr lang="ru-RU" sz="1800">
                <a:latin typeface="Geometria" panose="020B0403020204020204" pitchFamily="34" charset="-52"/>
                <a:cs typeface="Arial"/>
              </a:rPr>
            </a:br>
            <a:r>
              <a:rPr lang="ru-RU" sz="1800">
                <a:latin typeface="Geometria" panose="020B0403020204020204" pitchFamily="34" charset="-52"/>
                <a:cs typeface="Arial"/>
              </a:rPr>
              <a:t>лестницы приставные, стремянки, изолирующие стеклопластиковые.</a:t>
            </a:r>
            <a:endParaRPr lang="ru-RU" sz="1800" dirty="0">
              <a:latin typeface="Geometria" panose="020B0403020204020204" pitchFamily="34" charset="-52"/>
              <a:cs typeface="Arial"/>
            </a:endParaRP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9" y="158818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контролю и учету электрозащитных средств, средств индивидуальной защиты</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6646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AFE80745-72C1-4C04-8722-0D58B533766E}"/>
              </a:ext>
            </a:extLst>
          </p:cNvPr>
          <p:cNvSpPr>
            <a:spLocks noGrp="1"/>
          </p:cNvSpPr>
          <p:nvPr>
            <p:ph idx="1"/>
          </p:nvPr>
        </p:nvSpPr>
        <p:spPr>
          <a:xfrm>
            <a:off x="755373" y="2512612"/>
            <a:ext cx="10384403" cy="3050790"/>
          </a:xfrm>
        </p:spPr>
        <p:txBody>
          <a:bodyPr>
            <a:normAutofit fontScale="85000" lnSpcReduction="20000"/>
          </a:bodyPr>
          <a:lstStyle/>
          <a:p>
            <a:pPr marL="0" indent="0">
              <a:buNone/>
              <a:defRPr/>
            </a:pPr>
            <a:r>
              <a:rPr lang="ru-RU" sz="1800">
                <a:latin typeface="Geometria" panose="020B0403020204020204" pitchFamily="34" charset="-52"/>
                <a:cs typeface="Arial"/>
              </a:rPr>
              <a:t>Электрозащитные средства в электроустановках напряжением </a:t>
            </a:r>
            <a:br>
              <a:rPr lang="ru-RU" sz="1800">
                <a:latin typeface="Geometria" panose="020B0403020204020204" pitchFamily="34" charset="-52"/>
                <a:cs typeface="Arial"/>
              </a:rPr>
            </a:br>
            <a:r>
              <a:rPr lang="ru-RU" sz="1800">
                <a:latin typeface="Geometria" panose="020B0403020204020204" pitchFamily="34" charset="-52"/>
                <a:cs typeface="Arial"/>
              </a:rPr>
              <a:t>до 1000В</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solidFill>
                  <a:srgbClr val="FF0000"/>
                </a:solidFill>
                <a:latin typeface="Geometria" panose="020B0403020204020204" pitchFamily="34" charset="-52"/>
                <a:cs typeface="Arial"/>
              </a:rPr>
              <a:t>Основные:</a:t>
            </a: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изолирующие штанги всех видов;</a:t>
            </a:r>
            <a:br>
              <a:rPr lang="ru-RU" sz="1800">
                <a:latin typeface="Geometria" panose="020B0403020204020204" pitchFamily="34" charset="-52"/>
                <a:cs typeface="Arial"/>
              </a:rPr>
            </a:br>
            <a:r>
              <a:rPr lang="ru-RU" sz="1800">
                <a:latin typeface="Geometria" panose="020B0403020204020204" pitchFamily="34" charset="-52"/>
                <a:cs typeface="Arial"/>
              </a:rPr>
              <a:t>изолирующие клещи;</a:t>
            </a:r>
            <a:br>
              <a:rPr lang="ru-RU" sz="1800">
                <a:latin typeface="Geometria" panose="020B0403020204020204" pitchFamily="34" charset="-52"/>
                <a:cs typeface="Arial"/>
              </a:rPr>
            </a:br>
            <a:r>
              <a:rPr lang="ru-RU" sz="1800">
                <a:latin typeface="Geometria" panose="020B0403020204020204" pitchFamily="34" charset="-52"/>
                <a:cs typeface="Arial"/>
              </a:rPr>
              <a:t>указатели напряжения;</a:t>
            </a:r>
            <a:br>
              <a:rPr lang="ru-RU" sz="1800">
                <a:latin typeface="Geometria" panose="020B0403020204020204" pitchFamily="34" charset="-52"/>
                <a:cs typeface="Arial"/>
              </a:rPr>
            </a:br>
            <a:r>
              <a:rPr lang="ru-RU" sz="1800">
                <a:latin typeface="Geometria" panose="020B0403020204020204" pitchFamily="34" charset="-52"/>
                <a:cs typeface="Arial"/>
              </a:rPr>
              <a:t>электроизмерительные клещи;</a:t>
            </a:r>
            <a:br>
              <a:rPr lang="ru-RU" sz="1800">
                <a:latin typeface="Geometria" panose="020B0403020204020204" pitchFamily="34" charset="-52"/>
                <a:cs typeface="Arial"/>
              </a:rPr>
            </a:br>
            <a:r>
              <a:rPr lang="ru-RU" sz="1800">
                <a:latin typeface="Geometria" panose="020B0403020204020204" pitchFamily="34" charset="-52"/>
                <a:cs typeface="Arial"/>
              </a:rPr>
              <a:t>диэлектрические перчатки;</a:t>
            </a:r>
            <a:br>
              <a:rPr lang="ru-RU" sz="1800">
                <a:latin typeface="Geometria" panose="020B0403020204020204" pitchFamily="34" charset="-52"/>
                <a:cs typeface="Arial"/>
              </a:rPr>
            </a:br>
            <a:r>
              <a:rPr lang="ru-RU" sz="1800">
                <a:latin typeface="Geometria" panose="020B0403020204020204" pitchFamily="34" charset="-52"/>
                <a:cs typeface="Arial"/>
              </a:rPr>
              <a:t>ручной изолирующий инструмент.</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solidFill>
                  <a:srgbClr val="FF0000"/>
                </a:solidFill>
                <a:latin typeface="Geometria" panose="020B0403020204020204" pitchFamily="34" charset="-52"/>
                <a:cs typeface="Arial"/>
              </a:rPr>
              <a:t>Дополнительные:</a:t>
            </a: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
            </a:r>
            <a:br>
              <a:rPr lang="ru-RU" sz="1800">
                <a:latin typeface="Geometria" panose="020B0403020204020204" pitchFamily="34" charset="-52"/>
                <a:cs typeface="Arial"/>
              </a:rPr>
            </a:br>
            <a:r>
              <a:rPr lang="ru-RU" sz="1800">
                <a:latin typeface="Geometria" panose="020B0403020204020204" pitchFamily="34" charset="-52"/>
                <a:cs typeface="Arial"/>
              </a:rPr>
              <a:t>диэлектрические галоши;</a:t>
            </a:r>
            <a:br>
              <a:rPr lang="ru-RU" sz="1800">
                <a:latin typeface="Geometria" panose="020B0403020204020204" pitchFamily="34" charset="-52"/>
                <a:cs typeface="Arial"/>
              </a:rPr>
            </a:br>
            <a:r>
              <a:rPr lang="ru-RU" sz="1800">
                <a:latin typeface="Geometria" panose="020B0403020204020204" pitchFamily="34" charset="-52"/>
                <a:cs typeface="Arial"/>
              </a:rPr>
              <a:t>диэлектрические ковры и изолирующие подставки;</a:t>
            </a:r>
            <a:br>
              <a:rPr lang="ru-RU" sz="1800">
                <a:latin typeface="Geometria" panose="020B0403020204020204" pitchFamily="34" charset="-52"/>
                <a:cs typeface="Arial"/>
              </a:rPr>
            </a:br>
            <a:r>
              <a:rPr lang="ru-RU" sz="1800">
                <a:latin typeface="Geometria" panose="020B0403020204020204" pitchFamily="34" charset="-52"/>
                <a:cs typeface="Arial"/>
              </a:rPr>
              <a:t>изолирующие колпаки, покрытия и накладки;</a:t>
            </a:r>
            <a:br>
              <a:rPr lang="ru-RU" sz="1800">
                <a:latin typeface="Geometria" panose="020B0403020204020204" pitchFamily="34" charset="-52"/>
                <a:cs typeface="Arial"/>
              </a:rPr>
            </a:br>
            <a:r>
              <a:rPr lang="ru-RU" sz="1800">
                <a:latin typeface="Geometria" panose="020B0403020204020204" pitchFamily="34" charset="-52"/>
                <a:cs typeface="Arial"/>
              </a:rPr>
              <a:t>лестницы приставные, стремянки, изолирующие стеклопластиковые.</a:t>
            </a:r>
            <a:endParaRPr lang="ru-RU" sz="1800" dirty="0">
              <a:latin typeface="Geometria" panose="020B0403020204020204" pitchFamily="34" charset="-52"/>
              <a:cs typeface="Arial"/>
            </a:endParaRPr>
          </a:p>
        </p:txBody>
      </p:sp>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sp>
        <p:nvSpPr>
          <p:cNvPr id="5" name="Заголовок 1">
            <a:extLst>
              <a:ext uri="{FF2B5EF4-FFF2-40B4-BE49-F238E27FC236}">
                <a16:creationId xmlns="" xmlns:a16="http://schemas.microsoft.com/office/drawing/2014/main" id="{7A20038E-DB40-4BE8-B3E7-3D695961CDC3}"/>
              </a:ext>
            </a:extLst>
          </p:cNvPr>
          <p:cNvSpPr txBox="1">
            <a:spLocks/>
          </p:cNvSpPr>
          <p:nvPr/>
        </p:nvSpPr>
        <p:spPr>
          <a:xfrm>
            <a:off x="2117559" y="1588184"/>
            <a:ext cx="7526956" cy="6801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a:solidFill>
                  <a:srgbClr val="006666"/>
                </a:solidFill>
                <a:latin typeface="Geometria" panose="020B0403020204020204" pitchFamily="34" charset="-52"/>
              </a:rPr>
              <a:t>Требования к контролю и учету электрозащитных средств, средств индивидуальной защиты</a:t>
            </a: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35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a:t>Кто вправе испытывать ЭЗС</a:t>
            </a:r>
          </a:p>
        </p:txBody>
      </p:sp>
      <p:sp>
        <p:nvSpPr>
          <p:cNvPr id="3" name="Объект 2"/>
          <p:cNvSpPr>
            <a:spLocks noGrp="1"/>
          </p:cNvSpPr>
          <p:nvPr>
            <p:ph idx="1"/>
          </p:nvPr>
        </p:nvSpPr>
        <p:spPr/>
        <p:txBody>
          <a:bodyPr>
            <a:noAutofit/>
          </a:bodyPr>
          <a:lstStyle/>
          <a:p>
            <a:pPr marL="0" indent="0">
              <a:buNone/>
            </a:pPr>
            <a:r>
              <a:rPr lang="ru-RU" sz="1400"/>
              <a:t>Регистрация электролабораторий (ЭТЛ) осуществляется </a:t>
            </a:r>
            <a:r>
              <a:rPr lang="ru-RU" sz="1400" b="1"/>
              <a:t>территориальными управлениями Ростехнадзора</a:t>
            </a:r>
            <a:r>
              <a:rPr lang="ru-RU" sz="1400"/>
              <a:t> по месту регистрации юридического лица — собственника лаборатории. </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7868" y="2420889"/>
            <a:ext cx="8937265" cy="3965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0047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a:t>Кто вправе испытывать ЭЗС</a:t>
            </a:r>
          </a:p>
        </p:txBody>
      </p:sp>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0374" y="1757238"/>
            <a:ext cx="6432545" cy="41799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Стрелка вниз 4"/>
          <p:cNvSpPr/>
          <p:nvPr/>
        </p:nvSpPr>
        <p:spPr>
          <a:xfrm rot="2819862">
            <a:off x="10100287" y="4634916"/>
            <a:ext cx="463202" cy="76808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55491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a:t>Что проверить после проведения испытаний ЭЗС</a:t>
            </a:r>
          </a:p>
        </p:txBody>
      </p:sp>
      <p:sp>
        <p:nvSpPr>
          <p:cNvPr id="3" name="Объект 2"/>
          <p:cNvSpPr>
            <a:spLocks noGrp="1"/>
          </p:cNvSpPr>
          <p:nvPr>
            <p:ph idx="1"/>
          </p:nvPr>
        </p:nvSpPr>
        <p:spPr/>
        <p:txBody>
          <a:bodyPr>
            <a:normAutofit/>
          </a:bodyPr>
          <a:lstStyle/>
          <a:p>
            <a:pPr marL="0" indent="0">
              <a:buNone/>
            </a:pPr>
            <a:endParaRPr lang="ru-RU" sz="3600"/>
          </a:p>
          <a:p>
            <a:pPr marL="0" indent="0">
              <a:buNone/>
            </a:pPr>
            <a:r>
              <a:rPr lang="ru-RU" sz="2300"/>
              <a:t>Электролаборатории продолжают пользоваться отмененным СО 153-34.03.603-2003, и Ростехнадзор этому способствует, как мы увидели воочию.</a:t>
            </a:r>
          </a:p>
          <a:p>
            <a:pPr marL="0" indent="0">
              <a:buNone/>
            </a:pPr>
            <a:endParaRPr lang="ru-RU" sz="2300"/>
          </a:p>
          <a:p>
            <a:pPr marL="0" indent="0">
              <a:buNone/>
            </a:pPr>
            <a:r>
              <a:rPr lang="ru-RU" sz="2300"/>
              <a:t>Для проведения испытаний СИЗ, которые применяют в электроустановках, у организации должно быть свидетельство о регистрации электролаборатории. Если в перечне разрешенных видов испытаний и измерений не указаны испытания электрозащитных средств, то лаборатория не имеет права проводить испытания средств защиты.</a:t>
            </a:r>
          </a:p>
          <a:p>
            <a:pPr marL="0" indent="0">
              <a:buNone/>
            </a:pPr>
            <a:r>
              <a:rPr lang="ru-RU" sz="4300"/>
              <a:t> </a:t>
            </a:r>
          </a:p>
        </p:txBody>
      </p:sp>
    </p:spTree>
    <p:extLst>
      <p:ext uri="{BB962C8B-B14F-4D97-AF65-F5344CB8AC3E}">
        <p14:creationId xmlns:p14="http://schemas.microsoft.com/office/powerpoint/2010/main" val="496192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1336" y="1065568"/>
            <a:ext cx="6845656" cy="4714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6634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5346" y="1427167"/>
            <a:ext cx="8731379" cy="4305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4282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4BEE580E-1064-41C1-8207-9742D8BAEF96}"/>
              </a:ext>
            </a:extLst>
          </p:cNvPr>
          <p:cNvSpPr txBox="1">
            <a:spLocks/>
          </p:cNvSpPr>
          <p:nvPr/>
        </p:nvSpPr>
        <p:spPr>
          <a:xfrm>
            <a:off x="2117558" y="2104728"/>
            <a:ext cx="7526956" cy="680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latin typeface="Geometria" panose="020B0403020204020204" pitchFamily="34" charset="-52"/>
              <a:cs typeface="Arial" panose="020B0604020202020204" pitchFamily="34" charset="0"/>
            </a:endParaRPr>
          </a:p>
        </p:txBody>
      </p:sp>
      <p:pic>
        <p:nvPicPr>
          <p:cNvPr id="7" name="Рисунок 6">
            <a:extLst>
              <a:ext uri="{FF2B5EF4-FFF2-40B4-BE49-F238E27FC236}">
                <a16:creationId xmlns="" xmlns:a16="http://schemas.microsoft.com/office/drawing/2014/main" id="{155D68E7-C524-4D4A-8FB9-A0AE80EB94B8}"/>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1" y="211048"/>
            <a:ext cx="6815667" cy="1126728"/>
          </a:xfrm>
          <a:prstGeom prst="rect">
            <a:avLst/>
          </a:prstGeom>
        </p:spPr>
      </p:pic>
      <p:pic>
        <p:nvPicPr>
          <p:cNvPr id="2053" name="Picture 5" descr="http://qrcoder.ru/code/?https%3A%2F%2Fshobokhonova.ru%2F&amp;8&amp;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78956" y="593384"/>
            <a:ext cx="1674974" cy="1674974"/>
          </a:xfrm>
          <a:prstGeom prst="rect">
            <a:avLst/>
          </a:prstGeom>
          <a:noFill/>
          <a:effectLst>
            <a:outerShdw blurRad="1270000" dist="1384300" dir="21540000" sx="99000" sy="99000" algn="ctr" rotWithShape="0">
              <a:srgbClr val="000000">
                <a:alpha val="0"/>
              </a:srgbClr>
            </a:outerShdw>
          </a:effectLst>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6508" y="1102864"/>
            <a:ext cx="6261563" cy="4588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2962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68BEB109-E731-4079-ABAD-4E2C47C859C3}"/>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381802" y="258191"/>
            <a:ext cx="6815667" cy="1126728"/>
          </a:xfrm>
          <a:prstGeom prst="rect">
            <a:avLst/>
          </a:prstGeom>
        </p:spPr>
      </p:pic>
      <p:sp>
        <p:nvSpPr>
          <p:cNvPr id="6" name="Заголовок 1">
            <a:extLst>
              <a:ext uri="{FF2B5EF4-FFF2-40B4-BE49-F238E27FC236}">
                <a16:creationId xmlns="" xmlns:a16="http://schemas.microsoft.com/office/drawing/2014/main" id="{3E27DF71-0E4E-4341-80DE-76163BA9724F}"/>
              </a:ext>
            </a:extLst>
          </p:cNvPr>
          <p:cNvSpPr txBox="1">
            <a:spLocks/>
          </p:cNvSpPr>
          <p:nvPr/>
        </p:nvSpPr>
        <p:spPr>
          <a:xfrm>
            <a:off x="1524000" y="2840232"/>
            <a:ext cx="9144000" cy="117753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3600" dirty="0">
                <a:solidFill>
                  <a:srgbClr val="006666"/>
                </a:solidFill>
                <a:latin typeface="Arial Black" panose="020B0A04020102020204" pitchFamily="34" charset="0"/>
              </a:rPr>
              <a:t>СПАСИБО ЗА ВНИМАНИЕ!</a:t>
            </a:r>
          </a:p>
        </p:txBody>
      </p:sp>
      <p:pic>
        <p:nvPicPr>
          <p:cNvPr id="7" name="Рисунок 6">
            <a:extLst>
              <a:ext uri="{FF2B5EF4-FFF2-40B4-BE49-F238E27FC236}">
                <a16:creationId xmlns="" xmlns:a16="http://schemas.microsoft.com/office/drawing/2014/main" id="{B9503944-8509-452C-BA84-AF8B3301C4C2}"/>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609673" y="500954"/>
            <a:ext cx="4200525" cy="641202"/>
          </a:xfrm>
          <a:prstGeom prst="rect">
            <a:avLst/>
          </a:prstGeom>
        </p:spPr>
      </p:pic>
    </p:spTree>
    <p:extLst>
      <p:ext uri="{BB962C8B-B14F-4D97-AF65-F5344CB8AC3E}">
        <p14:creationId xmlns:p14="http://schemas.microsoft.com/office/powerpoint/2010/main" val="399827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TotalTime>
  <Words>1781</Words>
  <Application>Microsoft Office PowerPoint</Application>
  <PresentationFormat>Произвольный</PresentationFormat>
  <Paragraphs>113</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Электробезопасность  пациентов  и персонала  медицинской организации  с  учетом  изменений законодательства 2026  года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Кто вправе испытывать ЭЗС</vt:lpstr>
      <vt:lpstr>Кто вправе испытывать ЭЗС</vt:lpstr>
      <vt:lpstr>Что проверить после проведения испытаний ЭЗС</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ВЫСТУПЛЕНИЯ</dc:title>
  <dc:creator>Pavel</dc:creator>
  <cp:lastModifiedBy>Охрана труда</cp:lastModifiedBy>
  <cp:revision>34</cp:revision>
  <dcterms:created xsi:type="dcterms:W3CDTF">2025-06-25T07:50:51Z</dcterms:created>
  <dcterms:modified xsi:type="dcterms:W3CDTF">2026-09-15T06:53:08Z</dcterms:modified>
</cp:coreProperties>
</file>