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5" r:id="rId5"/>
    <p:sldId id="270" r:id="rId6"/>
    <p:sldId id="261" r:id="rId7"/>
    <p:sldId id="263" r:id="rId8"/>
    <p:sldId id="264" r:id="rId9"/>
    <p:sldId id="286" r:id="rId10"/>
    <p:sldId id="284" r:id="rId11"/>
    <p:sldId id="272" r:id="rId12"/>
    <p:sldId id="273" r:id="rId13"/>
    <p:sldId id="271" r:id="rId14"/>
    <p:sldId id="266" r:id="rId15"/>
    <p:sldId id="277" r:id="rId16"/>
    <p:sldId id="276" r:id="rId17"/>
    <p:sldId id="282" r:id="rId18"/>
    <p:sldId id="268" r:id="rId19"/>
    <p:sldId id="278" r:id="rId20"/>
    <p:sldId id="290" r:id="rId21"/>
    <p:sldId id="280" r:id="rId22"/>
    <p:sldId id="288" r:id="rId23"/>
    <p:sldId id="281" r:id="rId24"/>
    <p:sldId id="291" r:id="rId25"/>
    <p:sldId id="283" r:id="rId26"/>
    <p:sldId id="292" r:id="rId27"/>
    <p:sldId id="293" r:id="rId2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8EF8"/>
    <a:srgbClr val="F7A327"/>
    <a:srgbClr val="8EEB75"/>
    <a:srgbClr val="9999FF"/>
    <a:srgbClr val="9966FF"/>
    <a:srgbClr val="00CC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396549699505221E-2"/>
          <c:y val="0.10356404716336226"/>
          <c:w val="0.84243096932757433"/>
          <c:h val="0.832016405070822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Назначения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1B23-4FE0-A743-DA96572C287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B23-4FE0-A743-DA96572C287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1B23-4FE0-A743-DA96572C287D}"/>
              </c:ext>
            </c:extLst>
          </c:dPt>
          <c:dLbls>
            <c:dLbl>
              <c:idx val="0"/>
              <c:layout>
                <c:manualLayout>
                  <c:x val="2.9329919158811266E-2"/>
                  <c:y val="-8.7396516928633216E-3"/>
                </c:manualLayout>
              </c:layout>
              <c:spPr>
                <a:solidFill>
                  <a:schemeClr val="accent1">
                    <a:alpha val="13000"/>
                  </a:schemeClr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000" b="1">
                      <a:latin typeface="Bahnschrift" panose="020B0502040204020203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106324850046403"/>
                      <c:h val="0.128104579024905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B23-4FE0-A743-DA96572C287D}"/>
                </c:ext>
              </c:extLst>
            </c:dLbl>
            <c:dLbl>
              <c:idx val="1"/>
              <c:layout>
                <c:manualLayout>
                  <c:x val="1.7496405073168471E-2"/>
                  <c:y val="-4.303359661472516E-2"/>
                </c:manualLayout>
              </c:layout>
              <c:spPr>
                <a:solidFill>
                  <a:schemeClr val="accent1">
                    <a:alpha val="13000"/>
                  </a:schemeClr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000" b="1">
                      <a:latin typeface="Bahnschrift" panose="020B0502040204020203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1527291023450801"/>
                      <c:h val="0.126253951914278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23-4FE0-A743-DA96572C287D}"/>
                </c:ext>
              </c:extLst>
            </c:dLbl>
            <c:dLbl>
              <c:idx val="2"/>
              <c:layout>
                <c:manualLayout>
                  <c:x val="4.1730992277063839E-2"/>
                  <c:y val="2.2068511084474439E-3"/>
                </c:manualLayout>
              </c:layout>
              <c:spPr>
                <a:solidFill>
                  <a:schemeClr val="accent1">
                    <a:alpha val="13000"/>
                  </a:schemeClr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000" b="1">
                      <a:latin typeface="Bahnschrift" panose="020B0502040204020203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9296485614981163"/>
                      <c:h val="0.124047100805830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B23-4FE0-A743-DA96572C287D}"/>
                </c:ext>
              </c:extLst>
            </c:dLbl>
            <c:spPr>
              <a:solidFill>
                <a:schemeClr val="accent1">
                  <a:alpha val="13000"/>
                </a:schemeClr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latin typeface="Bahnschrift" panose="020B0502040204020203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V</c:v>
                </c:pt>
                <c:pt idx="1">
                  <c:v>Категория E</c:v>
                </c:pt>
                <c:pt idx="2">
                  <c:v>Категория N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</c:v>
                </c:pt>
                <c:pt idx="1">
                  <c:v>0.15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23-4FE0-A743-DA96572C2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519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B9BD5"/>
            </a:solidFill>
            <a:ln w="2535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Сумма закупки</c:v>
                </c:pt>
              </c:strCache>
            </c:strRef>
          </c:cat>
          <c:val>
            <c:numRef>
              <c:f>Лист1!$B$2</c:f>
              <c:numCache>
                <c:formatCode>#,##0\ _₽</c:formatCode>
                <c:ptCount val="1"/>
                <c:pt idx="0">
                  <c:v>1384502.69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E-4804-A73C-245A6F2078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ED7D31"/>
            </a:solidFill>
            <a:ln w="2535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Сумма закупки</c:v>
                </c:pt>
              </c:strCache>
            </c:strRef>
          </c:cat>
          <c:val>
            <c:numRef>
              <c:f>Лист1!$C$2</c:f>
              <c:numCache>
                <c:formatCode>#,##0\ _₽</c:formatCode>
                <c:ptCount val="1"/>
                <c:pt idx="0">
                  <c:v>2036323.94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E-4804-A73C-245A6F20787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A5A5A5"/>
            </a:solidFill>
            <a:ln w="2535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Сумма закупки</c:v>
                </c:pt>
              </c:strCache>
            </c:strRef>
          </c:cat>
          <c:val>
            <c:numRef>
              <c:f>Лист1!$D$2</c:f>
              <c:numCache>
                <c:formatCode>#,##0\ _₽</c:formatCode>
                <c:ptCount val="1"/>
                <c:pt idx="0">
                  <c:v>2261226.1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2E-4804-A73C-245A6F20787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C000"/>
            </a:solidFill>
            <a:ln w="2535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Сумма закупки</c:v>
                </c:pt>
              </c:strCache>
            </c:strRef>
          </c:cat>
          <c:val>
            <c:numRef>
              <c:f>Лист1!$E$2</c:f>
              <c:numCache>
                <c:formatCode>#,##0\ _₽</c:formatCode>
                <c:ptCount val="1"/>
                <c:pt idx="0">
                  <c:v>1018655.5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2E-4804-A73C-245A6F20787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4472C4"/>
            </a:solidFill>
            <a:ln w="2535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Сумма закупки</c:v>
                </c:pt>
              </c:strCache>
            </c:strRef>
          </c:cat>
          <c:val>
            <c:numRef>
              <c:f>Лист1!$F$2</c:f>
              <c:numCache>
                <c:formatCode>#,##0\ _₽</c:formatCode>
                <c:ptCount val="1"/>
                <c:pt idx="0">
                  <c:v>1162638.3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2E-4804-A73C-245A6F207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5915999"/>
        <c:axId val="1"/>
      </c:barChart>
      <c:catAx>
        <c:axId val="35591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₽" sourceLinked="1"/>
        <c:majorTickMark val="none"/>
        <c:minorTickMark val="none"/>
        <c:tickLblPos val="nextTo"/>
        <c:spPr>
          <a:ln w="6339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5591599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0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</c:dTable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>
          <a:solidFill>
            <a:schemeClr val="tx1"/>
          </a:solidFill>
          <a:latin typeface="Bahnschrift" panose="020B0502040204020203" pitchFamily="34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B9BD5"/>
            </a:solidFill>
            <a:ln w="25404">
              <a:noFill/>
            </a:ln>
          </c:spPr>
          <c:invertIfNegative val="0"/>
          <c:dLbls>
            <c:spPr>
              <a:noFill/>
              <a:ln w="25404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V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71-4DA1-88D4-D864B0F0798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ED7D31"/>
            </a:solidFill>
            <a:ln w="25404">
              <a:noFill/>
            </a:ln>
          </c:spPr>
          <c:invertIfNegative val="0"/>
          <c:dLbls>
            <c:spPr>
              <a:noFill/>
              <a:ln w="25404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V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0.71099999999999997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71-4DA1-88D4-D864B0F079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0109024"/>
        <c:axId val="1"/>
      </c:barChart>
      <c:catAx>
        <c:axId val="33010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7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7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351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30109024"/>
        <c:crosses val="autoZero"/>
        <c:crossBetween val="between"/>
      </c:valAx>
      <c:spPr>
        <a:noFill/>
        <a:ln w="25404">
          <a:noFill/>
        </a:ln>
      </c:spPr>
    </c:plotArea>
    <c:legend>
      <c:legendPos val="b"/>
      <c:layout/>
      <c:overlay val="0"/>
      <c:spPr>
        <a:noFill/>
        <a:ln w="25404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>
          <a:solidFill>
            <a:schemeClr val="tx1"/>
          </a:solidFill>
          <a:latin typeface="Bahnschrift" panose="020B0502040204020203" pitchFamily="34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5B9BD5"/>
            </a:solidFill>
            <a:ln w="25396">
              <a:noFill/>
            </a:ln>
          </c:spPr>
          <c:invertIfNegative val="0"/>
          <c:dLbls>
            <c:spPr>
              <a:noFill/>
              <a:ln w="25396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Группа V</c:v>
                </c:pt>
              </c:strCache>
            </c:strRef>
          </c:cat>
          <c:val>
            <c:numRef>
              <c:f>Лист1!$B$2</c:f>
              <c:numCache>
                <c:formatCode>0.0%</c:formatCode>
                <c:ptCount val="1"/>
                <c:pt idx="0">
                  <c:v>0.72499999999999998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2-4DFD-835D-EB0013FA3B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ED7D31"/>
            </a:solidFill>
            <a:ln w="25396">
              <a:noFill/>
            </a:ln>
          </c:spPr>
          <c:invertIfNegative val="0"/>
          <c:dLbls>
            <c:spPr>
              <a:noFill/>
              <a:ln w="25396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Группа V</c:v>
                </c:pt>
              </c:strCache>
            </c:strRef>
          </c:cat>
          <c:val>
            <c:numRef>
              <c:f>Лист1!$C$2</c:f>
              <c:numCache>
                <c:formatCode>0.0%</c:formatCode>
                <c:ptCount val="1"/>
                <c:pt idx="0">
                  <c:v>0.64300000000000002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92-4DFD-835D-EB0013FA3B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9950688"/>
        <c:axId val="1"/>
      </c:barChart>
      <c:catAx>
        <c:axId val="69995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349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699950688"/>
        <c:crosses val="autoZero"/>
        <c:crossBetween val="between"/>
      </c:valAx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0.44309711286089237"/>
          <c:y val="0.91761111191969758"/>
          <c:w val="0.27165338423606145"/>
          <c:h val="6.7583603805531745E-2"/>
        </c:manualLayout>
      </c:layout>
      <c:overlay val="0"/>
      <c:spPr>
        <a:noFill/>
        <a:ln w="25396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>
          <a:latin typeface="Bahnschrift Condensed" panose="020B0502040204020203" pitchFamily="34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57190208557667"/>
          <c:y val="3.69657208934457E-2"/>
          <c:w val="0.87980552360752218"/>
          <c:h val="0.791279020721153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5B9BD5"/>
            </a:solidFill>
            <a:ln w="25399">
              <a:noFill/>
            </a:ln>
          </c:spPr>
          <c:invertIfNegative val="0"/>
          <c:dLbls>
            <c:dLbl>
              <c:idx val="0"/>
              <c:spPr>
                <a:noFill/>
                <a:ln w="25399">
                  <a:noFill/>
                </a:ln>
              </c:spPr>
              <c:txPr>
                <a:bodyPr rot="0" vert="horz"/>
                <a:lstStyle/>
                <a:p>
                  <a:pPr>
                    <a:defRPr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04C-49AA-8CD8-E16EE10A296E}"/>
                </c:ext>
              </c:extLst>
            </c:dLbl>
            <c:spPr>
              <a:noFill/>
              <a:ln w="25399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V</c:v>
                </c:pt>
                <c:pt idx="1">
                  <c:v>Категория E</c:v>
                </c:pt>
                <c:pt idx="2">
                  <c:v>Категория N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0.64300000000000002</c:v>
                </c:pt>
                <c:pt idx="1">
                  <c:v>0.16</c:v>
                </c:pt>
                <c:pt idx="2">
                  <c:v>0.19700000000000001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C-49AA-8CD8-E16EE10A29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ED7D31"/>
            </a:solidFill>
            <a:ln w="25399">
              <a:noFill/>
            </a:ln>
          </c:spPr>
          <c:invertIfNegative val="0"/>
          <c:dLbls>
            <c:spPr>
              <a:noFill/>
              <a:ln w="25399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V</c:v>
                </c:pt>
                <c:pt idx="1">
                  <c:v>Категория E</c:v>
                </c:pt>
                <c:pt idx="2">
                  <c:v>Категория N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0.83899999999999997</c:v>
                </c:pt>
                <c:pt idx="1">
                  <c:v>1.6E-2</c:v>
                </c:pt>
                <c:pt idx="2">
                  <c:v>0.14499999999999999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4C-49AA-8CD8-E16EE10A29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6327855"/>
        <c:axId val="1"/>
      </c:barChart>
      <c:catAx>
        <c:axId val="1926327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926327855"/>
        <c:crosses val="autoZero"/>
        <c:crossBetween val="between"/>
      </c:valAx>
      <c:spPr>
        <a:noFill/>
        <a:ln w="25399">
          <a:noFill/>
        </a:ln>
      </c:spPr>
    </c:plotArea>
    <c:legend>
      <c:legendPos val="b"/>
      <c:layout/>
      <c:overlay val="0"/>
      <c:spPr>
        <a:noFill/>
        <a:ln w="25399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0">
          <a:solidFill>
            <a:schemeClr val="tx1"/>
          </a:solidFill>
          <a:latin typeface="Bahnschrift" panose="020B0502040204020203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V</c:v>
                </c:pt>
              </c:strCache>
            </c:strRef>
          </c:tx>
          <c:spPr>
            <a:solidFill>
              <a:srgbClr val="5B9BD5"/>
            </a:solidFill>
            <a:ln w="24861">
              <a:noFill/>
            </a:ln>
          </c:spPr>
          <c:invertIfNegative val="0"/>
          <c:dLbls>
            <c:dLbl>
              <c:idx val="2"/>
              <c:layout>
                <c:manualLayout>
                  <c:x val="0.11325616392545526"/>
                  <c:y val="1.4183233572590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A3-42B0-8E94-D4A6F02B1B6B}"/>
                </c:ext>
              </c:extLst>
            </c:dLbl>
            <c:spPr>
              <a:noFill/>
              <a:ln w="2486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0.50700000000000001</c:v>
                </c:pt>
                <c:pt idx="1">
                  <c:v>9.4E-2</c:v>
                </c:pt>
                <c:pt idx="2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A3-42B0-8E94-D4A6F02B1B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ED7D31"/>
            </a:solidFill>
            <a:ln w="24861">
              <a:noFill/>
            </a:ln>
          </c:spPr>
          <c:invertIfNegative val="0"/>
          <c:dLbls>
            <c:dLbl>
              <c:idx val="2"/>
              <c:layout>
                <c:manualLayout>
                  <c:x val="0.11454321588179855"/>
                  <c:y val="-2.3630826069680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A3-42B0-8E94-D4A6F02B1B6B}"/>
                </c:ext>
              </c:extLst>
            </c:dLbl>
            <c:spPr>
              <a:noFill/>
              <a:ln w="2486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0.105</c:v>
                </c:pt>
                <c:pt idx="1">
                  <c:v>4.5999999999999999E-2</c:v>
                </c:pt>
                <c:pt idx="2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A3-42B0-8E94-D4A6F02B1B6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rgbClr val="A5A5A5"/>
            </a:solidFill>
            <a:ln w="24861">
              <a:noFill/>
            </a:ln>
          </c:spPr>
          <c:invertIfNegative val="0"/>
          <c:dLbls>
            <c:dLbl>
              <c:idx val="1"/>
              <c:layout>
                <c:manualLayout>
                  <c:x val="4.9041703129062983E-3"/>
                  <c:y val="-4.1286523068913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A3-42B0-8E94-D4A6F02B1B6B}"/>
                </c:ext>
              </c:extLst>
            </c:dLbl>
            <c:dLbl>
              <c:idx val="2"/>
              <c:layout>
                <c:manualLayout>
                  <c:x val="0.11711711711711706"/>
                  <c:y val="-6.3926134778455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2A3-42B0-8E94-D4A6F02B1B6B}"/>
                </c:ext>
              </c:extLst>
            </c:dLbl>
            <c:spPr>
              <a:noFill/>
              <a:ln w="24861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0.20100000000000001</c:v>
                </c:pt>
                <c:pt idx="1">
                  <c:v>1.2E-2</c:v>
                </c:pt>
                <c:pt idx="2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A3-42B0-8E94-D4A6F02B1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6350655"/>
        <c:axId val="1"/>
        <c:axId val="0"/>
      </c:bar3DChart>
      <c:catAx>
        <c:axId val="1096350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21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62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32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21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62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96350655"/>
        <c:crosses val="autoZero"/>
        <c:crossBetween val="between"/>
      </c:valAx>
      <c:spPr>
        <a:noFill/>
        <a:ln w="25395">
          <a:noFill/>
        </a:ln>
      </c:spPr>
    </c:plotArea>
    <c:legend>
      <c:legendPos val="b"/>
      <c:layout/>
      <c:overlay val="0"/>
      <c:spPr>
        <a:noFill/>
        <a:ln w="24861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V</c:v>
                </c:pt>
              </c:strCache>
            </c:strRef>
          </c:tx>
          <c:spPr>
            <a:solidFill>
              <a:srgbClr val="5B9BD5"/>
            </a:solidFill>
            <a:ln w="26220">
              <a:noFill/>
            </a:ln>
          </c:spPr>
          <c:invertIfNegative val="0"/>
          <c:dLbls>
            <c:dLbl>
              <c:idx val="1"/>
              <c:layout>
                <c:manualLayout>
                  <c:x val="4.8868313746886693E-3"/>
                  <c:y val="-1.607278492200291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D2C-48F6-878A-D7CBE7DB50C9}"/>
                </c:ext>
              </c:extLst>
            </c:dLbl>
            <c:dLbl>
              <c:idx val="2"/>
              <c:layout>
                <c:manualLayout>
                  <c:x val="0.12707277208752013"/>
                  <c:y val="2.0840949639841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D2C-48F6-878A-D7CBE7DB50C9}"/>
                </c:ext>
              </c:extLst>
            </c:dLbl>
            <c:spPr>
              <a:noFill/>
              <a:ln w="2622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0.63</c:v>
                </c:pt>
                <c:pt idx="1">
                  <c:v>6.7000000000000004E-2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2C-48F6-878A-D7CBE7DB50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ED7D31"/>
            </a:solidFill>
            <a:ln w="26220">
              <a:noFill/>
            </a:ln>
          </c:spPr>
          <c:invertIfNegative val="0"/>
          <c:dLbls>
            <c:dLbl>
              <c:idx val="1"/>
              <c:layout>
                <c:manualLayout>
                  <c:x val="4.8868313746886693E-3"/>
                  <c:y val="2.1917687176617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D2C-48F6-878A-D7CBE7DB50C9}"/>
                </c:ext>
              </c:extLst>
            </c:dLbl>
            <c:dLbl>
              <c:idx val="2"/>
              <c:layout>
                <c:manualLayout>
                  <c:x val="0.12445271493107657"/>
                  <c:y val="-2.3156610710935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D2C-48F6-878A-D7CBE7DB50C9}"/>
                </c:ext>
              </c:extLst>
            </c:dLbl>
            <c:spPr>
              <a:noFill/>
              <a:ln w="2622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8.8999999999999996E-2</c:v>
                </c:pt>
                <c:pt idx="1">
                  <c:v>0.05</c:v>
                </c:pt>
                <c:pt idx="2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2C-48F6-878A-D7CBE7DB50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rgbClr val="A5A5A5"/>
            </a:solidFill>
            <a:ln w="26220">
              <a:noFill/>
            </a:ln>
          </c:spPr>
          <c:invertIfNegative val="0"/>
          <c:dLbls>
            <c:dLbl>
              <c:idx val="1"/>
              <c:layout>
                <c:manualLayout>
                  <c:x val="4.8350771369016984E-3"/>
                  <c:y val="-9.5103778522980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D2C-48F6-878A-D7CBE7DB50C9}"/>
                </c:ext>
              </c:extLst>
            </c:dLbl>
            <c:dLbl>
              <c:idx val="2"/>
              <c:layout>
                <c:manualLayout>
                  <c:x val="0.12445271493107657"/>
                  <c:y val="-6.0207187848431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D2C-48F6-878A-D7CBE7DB50C9}"/>
                </c:ext>
              </c:extLst>
            </c:dLbl>
            <c:spPr>
              <a:noFill/>
              <a:ln w="2622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9.7000000000000003E-2</c:v>
                </c:pt>
                <c:pt idx="1">
                  <c:v>3.3000000000000002E-2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2C-48F6-878A-D7CBE7DB50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2062543"/>
        <c:axId val="1"/>
        <c:axId val="0"/>
      </c:bar3DChart>
      <c:catAx>
        <c:axId val="31206254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55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832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algn="ctr" rotWithShape="0">
                <a:srgbClr val="000000"/>
              </a:outerShdw>
            </a:effectLst>
          </c:spPr>
        </c:majorGridlines>
        <c:numFmt formatCode="0.0%" sourceLinked="1"/>
        <c:majorTickMark val="out"/>
        <c:minorTickMark val="none"/>
        <c:tickLblPos val="nextTo"/>
        <c:spPr>
          <a:ln w="655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206254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9143273269465034"/>
          <c:y val="0.91041676450483455"/>
          <c:w val="0.21418014549059844"/>
          <c:h val="7.0833372468600442E-2"/>
        </c:manualLayout>
      </c:layout>
      <c:overlay val="0"/>
      <c:spPr>
        <a:noFill/>
        <a:ln w="2622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V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3498312710911137E-2"/>
                  <c:y val="1.795447440043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2B5-42F8-A587-9B78C633646F}"/>
                </c:ext>
              </c:extLst>
            </c:dLbl>
            <c:dLbl>
              <c:idx val="2"/>
              <c:layout>
                <c:manualLayout>
                  <c:x val="0.14057110971364795"/>
                  <c:y val="2.0840923760737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2B5-42F8-A587-9B78C633646F}"/>
                </c:ext>
              </c:extLst>
            </c:dLbl>
            <c:spPr>
              <a:noFill/>
              <a:ln w="24239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18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0.622</c:v>
                </c:pt>
                <c:pt idx="1">
                  <c:v>7.2999999999999995E-2</c:v>
                </c:pt>
                <c:pt idx="2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5-42F8-A587-9B78C63364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57480314960629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2B5-42F8-A587-9B78C633646F}"/>
                </c:ext>
              </c:extLst>
            </c:dLbl>
            <c:dLbl>
              <c:idx val="2"/>
              <c:layout>
                <c:manualLayout>
                  <c:x val="0.13978046896942689"/>
                  <c:y val="-2.0708582161043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2B5-42F8-A587-9B78C633646F}"/>
                </c:ext>
              </c:extLst>
            </c:dLbl>
            <c:spPr>
              <a:noFill/>
              <a:ln w="24239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18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0.152</c:v>
                </c:pt>
                <c:pt idx="1">
                  <c:v>1.2999999999999999E-2</c:v>
                </c:pt>
                <c:pt idx="2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B5-42F8-A587-9B78C63364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5687979947388391E-2"/>
                  <c:y val="-4.4881944786658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2B5-42F8-A587-9B78C633646F}"/>
                </c:ext>
              </c:extLst>
            </c:dLbl>
            <c:dLbl>
              <c:idx val="2"/>
              <c:layout>
                <c:manualLayout>
                  <c:x val="0.14020070325854933"/>
                  <c:y val="-6.2772195082937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2B5-42F8-A587-9B78C633646F}"/>
                </c:ext>
              </c:extLst>
            </c:dLbl>
            <c:spPr>
              <a:noFill/>
              <a:ln w="24239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18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0.08</c:v>
                </c:pt>
                <c:pt idx="1">
                  <c:v>0.01</c:v>
                </c:pt>
                <c:pt idx="2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2B5-42F8-A587-9B78C63364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1"/>
        <c:shape val="box"/>
        <c:axId val="1442077199"/>
        <c:axId val="1"/>
        <c:axId val="0"/>
      </c:bar3DChart>
      <c:catAx>
        <c:axId val="144207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12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99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08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05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18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42077199"/>
        <c:crosses val="autoZero"/>
        <c:crossBetween val="between"/>
      </c:valAx>
      <c:spPr>
        <a:noFill/>
        <a:ln w="25384">
          <a:noFill/>
        </a:ln>
      </c:spPr>
    </c:plotArea>
    <c:legend>
      <c:legendPos val="b"/>
      <c:layout/>
      <c:overlay val="0"/>
      <c:spPr>
        <a:noFill/>
        <a:ln w="24239">
          <a:noFill/>
        </a:ln>
      </c:spPr>
      <c:txPr>
        <a:bodyPr rot="0" spcFirstLastPara="1" vertOverflow="ellipsis" vert="horz" wrap="square" anchor="ctr" anchorCtr="1"/>
        <a:lstStyle/>
        <a:p>
          <a:pPr>
            <a:defRPr sz="1799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18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V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6752409596533634E-2"/>
                  <c:y val="2.0269809617218151E-2"/>
                </c:manualLayout>
              </c:layout>
              <c:spPr>
                <a:noFill/>
                <a:ln w="23287">
                  <a:noFill/>
                </a:ln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99" b="0" i="0" u="none" strike="noStrike" kern="1200" baseline="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24E-49BD-A81D-BAC7532DCCBE}"/>
                </c:ext>
              </c:extLst>
            </c:dLbl>
            <c:dLbl>
              <c:idx val="2"/>
              <c:layout>
                <c:manualLayout>
                  <c:x val="0.13332600230599106"/>
                  <c:y val="2.0840918590239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4E-49BD-A81D-BAC7532DCCBE}"/>
                </c:ext>
              </c:extLst>
            </c:dLbl>
            <c:spPr>
              <a:noFill/>
              <a:ln w="23287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99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0.51800000000000002</c:v>
                </c:pt>
                <c:pt idx="1">
                  <c:v>0.107</c:v>
                </c:pt>
                <c:pt idx="2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4E-49BD-A81D-BAC7532DCC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4683336547496439E-2"/>
                  <c:y val="5.4595199576268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24E-49BD-A81D-BAC7532DCCBE}"/>
                </c:ext>
              </c:extLst>
            </c:dLbl>
            <c:dLbl>
              <c:idx val="2"/>
              <c:layout>
                <c:manualLayout>
                  <c:x val="0.1350289890157684"/>
                  <c:y val="-1.8481260435016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24E-49BD-A81D-BAC7532DCCBE}"/>
                </c:ext>
              </c:extLst>
            </c:dLbl>
            <c:spPr>
              <a:noFill/>
              <a:ln w="23287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99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0.13</c:v>
                </c:pt>
                <c:pt idx="1">
                  <c:v>1.7999999999999999E-2</c:v>
                </c:pt>
                <c:pt idx="2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4E-49BD-A81D-BAC7532DCCB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1.6737063677358204E-2"/>
                  <c:y val="-3.4687824499621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24E-49BD-A81D-BAC7532DCCBE}"/>
                </c:ext>
              </c:extLst>
            </c:dLbl>
            <c:dLbl>
              <c:idx val="2"/>
              <c:layout>
                <c:manualLayout>
                  <c:x val="0.12862161640946507"/>
                  <c:y val="-6.5470722479790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24E-49BD-A81D-BAC7532DCCBE}"/>
                </c:ext>
              </c:extLst>
            </c:dLbl>
            <c:spPr>
              <a:noFill/>
              <a:ln w="23287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99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0.155</c:v>
                </c:pt>
                <c:pt idx="1">
                  <c:v>2.7E-2</c:v>
                </c:pt>
                <c:pt idx="2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4E-49BD-A81D-BAC7532DCC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1"/>
        <c:shape val="box"/>
        <c:axId val="731589791"/>
        <c:axId val="1"/>
        <c:axId val="0"/>
      </c:bar3DChart>
      <c:catAx>
        <c:axId val="7315897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164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99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873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582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99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31589791"/>
        <c:crosses val="autoZero"/>
        <c:crossBetween val="between"/>
      </c:valAx>
      <c:spPr>
        <a:noFill/>
        <a:ln w="25384">
          <a:noFill/>
        </a:ln>
      </c:spPr>
    </c:plotArea>
    <c:legend>
      <c:legendPos val="b"/>
      <c:layout/>
      <c:overlay val="0"/>
      <c:spPr>
        <a:noFill/>
        <a:ln w="23287">
          <a:noFill/>
        </a:ln>
      </c:spPr>
      <c:txPr>
        <a:bodyPr rot="0" spcFirstLastPara="1" vertOverflow="ellipsis" vert="horz" wrap="square" anchor="ctr" anchorCtr="1"/>
        <a:lstStyle/>
        <a:p>
          <a:pPr>
            <a:defRPr sz="1799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5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V</c:v>
                </c:pt>
              </c:strCache>
            </c:strRef>
          </c:tx>
          <c:spPr>
            <a:solidFill>
              <a:srgbClr val="5B9BD5"/>
            </a:solidFill>
            <a:ln w="25396">
              <a:noFill/>
            </a:ln>
          </c:spPr>
          <c:invertIfNegative val="0"/>
          <c:dLbls>
            <c:dLbl>
              <c:idx val="1"/>
              <c:layout>
                <c:manualLayout>
                  <c:x val="2.6323706767586645E-3"/>
                  <c:y val="-1.6790023288838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36-427A-9E14-20CC6DE13DF5}"/>
                </c:ext>
              </c:extLst>
            </c:dLbl>
            <c:dLbl>
              <c:idx val="2"/>
              <c:layout>
                <c:manualLayout>
                  <c:x val="0.10792719774710514"/>
                  <c:y val="1.9188598044387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36-427A-9E14-20CC6DE13DF5}"/>
                </c:ext>
              </c:extLst>
            </c:dLbl>
            <c:spPr>
              <a:noFill/>
              <a:ln w="253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9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0.71</c:v>
                </c:pt>
                <c:pt idx="1">
                  <c:v>0.129</c:v>
                </c:pt>
                <c:pt idx="2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6-427A-9E14-20CC6DE13D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ED7D31"/>
            </a:solidFill>
            <a:ln w="25396">
              <a:noFill/>
            </a:ln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36-427A-9E14-20CC6DE13DF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rgbClr val="A5A5A5"/>
            </a:solidFill>
            <a:ln w="25396">
              <a:noFill/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36-427A-9E14-20CC6DE13DF5}"/>
                </c:ext>
              </c:extLst>
            </c:dLbl>
            <c:dLbl>
              <c:idx val="2"/>
              <c:layout>
                <c:manualLayout>
                  <c:x val="0.11187575376224311"/>
                  <c:y val="-1.9188598044387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36-427A-9E14-20CC6DE13DF5}"/>
                </c:ext>
              </c:extLst>
            </c:dLbl>
            <c:spPr>
              <a:noFill/>
              <a:ln w="253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9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0.13700000000000001</c:v>
                </c:pt>
                <c:pt idx="1">
                  <c:v>0</c:v>
                </c:pt>
                <c:pt idx="2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36-427A-9E14-20CC6DE13D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9501888"/>
        <c:axId val="1"/>
        <c:axId val="0"/>
      </c:bar3DChart>
      <c:catAx>
        <c:axId val="188950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4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99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34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799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9501888"/>
        <c:crosses val="autoZero"/>
        <c:crossBetween val="between"/>
      </c:valAx>
      <c:spPr>
        <a:noFill/>
        <a:ln w="25403">
          <a:noFill/>
        </a:ln>
      </c:spPr>
    </c:plotArea>
    <c:legend>
      <c:legendPos val="b"/>
      <c:layout/>
      <c:overlay val="0"/>
      <c:spPr>
        <a:noFill/>
        <a:ln w="253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799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343864159696683"/>
          <c:y val="2.9360861102401974E-2"/>
          <c:w val="0.83609478319473329"/>
          <c:h val="0.7574859045737776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V</c:v>
                </c:pt>
              </c:strCache>
            </c:strRef>
          </c:tx>
          <c:spPr>
            <a:solidFill>
              <a:srgbClr val="5B9BD5"/>
            </a:solidFill>
            <a:ln w="25402">
              <a:noFill/>
            </a:ln>
          </c:spPr>
          <c:invertIfNegative val="0"/>
          <c:dLbls>
            <c:dLbl>
              <c:idx val="2"/>
              <c:layout>
                <c:manualLayout>
                  <c:x val="0.11325616392545526"/>
                  <c:y val="1.4183233572590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7E0-469E-ACEF-B245098AD46F}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0.50700000000000001</c:v>
                </c:pt>
                <c:pt idx="1">
                  <c:v>9.4E-2</c:v>
                </c:pt>
                <c:pt idx="2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E0-469E-ACEF-B245098AD4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E</c:v>
                </c:pt>
              </c:strCache>
            </c:strRef>
          </c:tx>
          <c:spPr>
            <a:solidFill>
              <a:srgbClr val="ED7D31"/>
            </a:solidFill>
            <a:ln w="25402">
              <a:noFill/>
            </a:ln>
          </c:spPr>
          <c:invertIfNegative val="0"/>
          <c:dLbls>
            <c:dLbl>
              <c:idx val="2"/>
              <c:layout>
                <c:manualLayout>
                  <c:x val="0.11454321588179855"/>
                  <c:y val="-2.3630826069680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7E0-469E-ACEF-B245098AD46F}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0.105</c:v>
                </c:pt>
                <c:pt idx="1">
                  <c:v>4.5999999999999999E-2</c:v>
                </c:pt>
                <c:pt idx="2">
                  <c:v>1.9E-2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E0-469E-ACEF-B245098AD4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rgbClr val="A5A5A5"/>
            </a:solidFill>
            <a:ln w="25402">
              <a:noFill/>
            </a:ln>
          </c:spPr>
          <c:invertIfNegative val="0"/>
          <c:dLbls>
            <c:dLbl>
              <c:idx val="1"/>
              <c:layout>
                <c:manualLayout>
                  <c:x val="2.5740025740024802E-3"/>
                  <c:y val="-2.4605536439443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7E0-469E-ACEF-B245098AD46F}"/>
                </c:ext>
              </c:extLst>
            </c:dLbl>
            <c:dLbl>
              <c:idx val="2"/>
              <c:layout>
                <c:manualLayout>
                  <c:x val="0.11711711711711706"/>
                  <c:y val="-6.3926134778455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7E0-469E-ACEF-B245098AD46F}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Категория A</c:v>
                </c:pt>
                <c:pt idx="1">
                  <c:v>Категория B</c:v>
                </c:pt>
                <c:pt idx="2">
                  <c:v>Категория C</c:v>
                </c:pt>
              </c:strCache>
            </c:str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0.20100000000000001</c:v>
                </c:pt>
                <c:pt idx="1">
                  <c:v>1.2E-2</c:v>
                </c:pt>
                <c:pt idx="2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E0-469E-ACEF-B245098AD4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98955168"/>
        <c:axId val="1"/>
        <c:axId val="0"/>
      </c:bar3DChart>
      <c:catAx>
        <c:axId val="199895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35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6351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98955168"/>
        <c:crosses val="autoZero"/>
        <c:crossBetween val="between"/>
      </c:valAx>
      <c:spPr>
        <a:noFill/>
        <a:ln w="25406">
          <a:noFill/>
        </a:ln>
      </c:spPr>
    </c:plotArea>
    <c:legend>
      <c:legendPos val="b"/>
      <c:layout/>
      <c:overlay val="0"/>
      <c:spPr>
        <a:noFill/>
        <a:ln w="25402">
          <a:noFill/>
        </a:ln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Bahnschrift" panose="020B0502040204020203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B9BD5"/>
            </a:solidFill>
            <a:ln w="2424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Кол-во наименований</c:v>
                </c:pt>
              </c:strCache>
            </c:strRef>
          </c:cat>
          <c:val>
            <c:numRef>
              <c:f>Лист1!$B$2</c:f>
              <c:numCache>
                <c:formatCode>#,##0\ _₽</c:formatCode>
                <c:ptCount val="1"/>
                <c:pt idx="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E-4379-BBAC-A16AE11E35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ED7D31"/>
            </a:solidFill>
            <a:ln w="2424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Кол-во наименований</c:v>
                </c:pt>
              </c:strCache>
            </c:strRef>
          </c:cat>
          <c:val>
            <c:numRef>
              <c:f>Лист1!$C$2</c:f>
              <c:numCache>
                <c:formatCode>#,##0\ _₽</c:formatCode>
                <c:ptCount val="1"/>
                <c:pt idx="0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3E-4379-BBAC-A16AE11E352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A5A5A5"/>
            </a:solidFill>
            <a:ln w="2424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Кол-во наименований</c:v>
                </c:pt>
              </c:strCache>
            </c:strRef>
          </c:cat>
          <c:val>
            <c:numRef>
              <c:f>Лист1!$D$2</c:f>
              <c:numCache>
                <c:formatCode>#,##0\ _₽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3E-4379-BBAC-A16AE11E352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C000"/>
            </a:solidFill>
            <a:ln w="2424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Кол-во наименований</c:v>
                </c:pt>
              </c:strCache>
            </c:strRef>
          </c:cat>
          <c:val>
            <c:numRef>
              <c:f>Лист1!$E$2</c:f>
              <c:numCache>
                <c:formatCode>#,##0\ _₽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3E-4379-BBAC-A16AE11E352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4472C4"/>
            </a:solidFill>
            <a:ln w="24247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Кол-во наименований</c:v>
                </c:pt>
              </c:strCache>
            </c:strRef>
          </c:cat>
          <c:val>
            <c:numRef>
              <c:f>Лист1!$F$2</c:f>
              <c:numCache>
                <c:formatCode>#,##0\ _₽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3E-4379-BBAC-A16AE11E3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0570351"/>
        <c:axId val="1"/>
      </c:barChart>
      <c:catAx>
        <c:axId val="830570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09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092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_₽" sourceLinked="1"/>
        <c:majorTickMark val="none"/>
        <c:minorTickMark val="none"/>
        <c:tickLblPos val="nextTo"/>
        <c:spPr>
          <a:ln w="6061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83057035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09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</c:dTable>
      <c:spPr>
        <a:noFill/>
        <a:ln w="2538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>
          <a:solidFill>
            <a:schemeClr val="tx1"/>
          </a:solidFill>
          <a:latin typeface="Bahnschrift Condensed" panose="020B0502040204020203" pitchFamily="34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5B9BD5"/>
            </a:solidFill>
            <a:ln w="25358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Объем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2-4FBD-B053-FC8069BA22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ED7D31"/>
            </a:solidFill>
            <a:ln w="25358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Объем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12-4FBD-B053-FC8069BA22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A5A5A5"/>
            </a:solidFill>
            <a:ln w="25358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Объем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12-4FBD-B053-FC8069BA22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C000"/>
            </a:solidFill>
            <a:ln w="25358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Объем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12-4FBD-B053-FC8069BA22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4472C4"/>
            </a:solidFill>
            <a:ln w="25358">
              <a:noFill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Объем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12-4FBD-B053-FC8069BA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1579728"/>
        <c:axId val="1"/>
      </c:barChart>
      <c:catAx>
        <c:axId val="136157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0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0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40">
            <a:noFill/>
          </a:ln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361579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0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</c:dTable>
      <c:spPr>
        <a:noFill/>
        <a:ln w="2537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>
          <a:solidFill>
            <a:schemeClr val="tx1"/>
          </a:solidFill>
          <a:latin typeface="Bahnschrift" panose="020B0502040204020203" pitchFamily="34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93A7B-6A9E-43F0-B90F-4AB4FDE6E3B2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0A9E6-DE4C-46DA-A88B-3FF543197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54E9-85AC-40C3-86B9-1179768DA210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E59A-6B0B-4FAF-9C61-E8B9B4EA9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8955A-5AEE-4F32-A759-D9512BBBF985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C952F-9B47-402A-BE56-30031676A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2DF13-A2C2-4B8B-A9CD-FE27EE89A2E4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5FA35-CEB8-4AA6-888C-FCA0FEE30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4003-AC74-4BC6-91FF-64B1EF26E43C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EA471-98ED-4A23-AD4F-70E47E810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BD2D-E203-4B46-AC6B-49D49CA91B63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9EE0C-974E-426E-8D0C-104497EE3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1A8AC-6D16-4736-B318-ABB5C7B16380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3E45-3218-491F-8A59-B21F55885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206C-C98D-4404-BB61-982BF707E14B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BB08-CD3E-4387-81C5-00FBC6E06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CA7F7-C2EA-4494-82BF-8F48B6E22D77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361D-2EF4-47CB-89D0-4883A0A33E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913AD-A2FE-46DF-BAD5-EF9FAB621E97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8D031-3496-4698-918B-3BB68C6114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9534C-18DE-4041-B1E0-B78696B6D606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14092-8624-4BA0-AF15-7844A3B27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3404B-409D-4003-AAB5-BF744CC18A18}" type="datetimeFigureOut">
              <a:rPr lang="ru-RU"/>
              <a:pPr>
                <a:defRPr/>
              </a:pPr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D9EAA9-9F8E-4738-B622-09987F026E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309662" y="95534"/>
            <a:ext cx="9936162" cy="1897324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Bahnschrift" panose="020B0502040204020203" pitchFamily="34" charset="0"/>
                <a:cs typeface="Arial" charset="0"/>
              </a:rPr>
              <a:t>Федеральное государственное казенное учреждение «Консультативно-диагностический центр Генерального штаба Вооруженных сил Российской Федерации»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1288" y="2482850"/>
            <a:ext cx="9936162" cy="1892300"/>
          </a:xfrm>
        </p:spPr>
        <p:txBody>
          <a:bodyPr/>
          <a:lstStyle/>
          <a:p>
            <a:pPr eaLnBrk="1" hangingPunct="1"/>
            <a:r>
              <a:rPr lang="ru-RU" sz="3200" dirty="0" smtClean="0">
                <a:latin typeface="Bahnschrift Condensed"/>
                <a:ea typeface="Arial Unicode MS"/>
                <a:cs typeface="Arial Unicode MS"/>
              </a:rPr>
              <a:t>Тема: Применение фармакоэкономического подхода для оценки рационального использования лекарственных препаратов в условиях поликлиники на примере офтальмологического отделения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5919788" y="5092700"/>
            <a:ext cx="5965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Bahnschrift Condensed"/>
                <a:cs typeface="Arial" charset="0"/>
              </a:rPr>
              <a:t>Автор: Дулова Д.В.</a:t>
            </a:r>
          </a:p>
          <a:p>
            <a:r>
              <a:rPr lang="ru-RU" sz="2000" dirty="0">
                <a:latin typeface="Bahnschrift Condensed"/>
                <a:cs typeface="Arial" charset="0"/>
              </a:rPr>
              <a:t>Соавторы: Нефедов Н.А.</a:t>
            </a:r>
            <a:r>
              <a:rPr lang="ru-RU" sz="2000" dirty="0">
                <a:cs typeface="Arial" charset="0"/>
              </a:rPr>
              <a:t>,</a:t>
            </a:r>
            <a:r>
              <a:rPr lang="ru-RU" sz="2000" dirty="0">
                <a:latin typeface="Bahnschrift Condensed"/>
                <a:cs typeface="Arial" charset="0"/>
              </a:rPr>
              <a:t> Рамонас </a:t>
            </a:r>
            <a:r>
              <a:rPr lang="ru-RU" sz="2000" dirty="0" smtClean="0">
                <a:latin typeface="Bahnschrift Condensed"/>
                <a:cs typeface="Arial" charset="0"/>
              </a:rPr>
              <a:t>Д.С.,</a:t>
            </a:r>
            <a:r>
              <a:rPr lang="en-US" sz="2000" dirty="0" smtClean="0">
                <a:latin typeface="Bahnschrift Condensed"/>
                <a:cs typeface="Arial" charset="0"/>
              </a:rPr>
              <a:t> </a:t>
            </a:r>
            <a:r>
              <a:rPr lang="ru-RU" sz="2000" dirty="0" smtClean="0">
                <a:latin typeface="Bahnschrift Condensed"/>
                <a:cs typeface="Arial" charset="0"/>
              </a:rPr>
              <a:t>Хасанов </a:t>
            </a:r>
            <a:r>
              <a:rPr lang="ru-RU" sz="2000" dirty="0">
                <a:latin typeface="Bahnschrift Condensed"/>
                <a:cs typeface="Arial" charset="0"/>
              </a:rPr>
              <a:t>Б.Г</a:t>
            </a:r>
            <a:r>
              <a:rPr lang="ru-RU" sz="2000" dirty="0" smtClean="0">
                <a:latin typeface="Bahnschrift Condensed"/>
                <a:cs typeface="Arial" charset="0"/>
              </a:rPr>
              <a:t>. </a:t>
            </a:r>
            <a:endParaRPr lang="ru-RU" dirty="0">
              <a:cs typeface="Arial" charset="0"/>
            </a:endParaRP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4911725" y="6165850"/>
            <a:ext cx="1673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Bahnschrift Condensed"/>
                <a:cs typeface="Arial" charset="0"/>
              </a:rPr>
              <a:t>Москва, 2023 год</a:t>
            </a:r>
          </a:p>
        </p:txBody>
      </p:sp>
      <p:pic>
        <p:nvPicPr>
          <p:cNvPr id="1331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088" y="304800"/>
            <a:ext cx="1092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479550" y="193675"/>
            <a:ext cx="9005888" cy="1225550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latin typeface="Bahnschrift Condensed"/>
                <a:cs typeface="Times New Roman" pitchFamily="18" charset="0"/>
              </a:rPr>
              <a:t>Основные области использования основных методов фармакоэкономического анализа</a:t>
            </a:r>
          </a:p>
        </p:txBody>
      </p:sp>
      <p:sp>
        <p:nvSpPr>
          <p:cNvPr id="22530" name="Прямоугольник 5"/>
          <p:cNvSpPr>
            <a:spLocks noChangeArrowheads="1"/>
          </p:cNvSpPr>
          <p:nvPr/>
        </p:nvSpPr>
        <p:spPr bwMode="auto">
          <a:xfrm>
            <a:off x="533826" y="1736346"/>
            <a:ext cx="112839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dirty="0">
                <a:latin typeface="Bahnschrift Condensed"/>
                <a:cs typeface="Times New Roman" pitchFamily="18" charset="0"/>
              </a:rPr>
              <a:t>1. Установление объемов закупки лекарственных средств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2. Разработка перечня основных ЛС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3. Составление протоколов лечения и диагностики пациентов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4. Оценка потенциального вклада нового ЛС в лечебный процесс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5. Определение рыночной стоимости лекарственного средства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6. Подготовка фармакоэкономического обоснования необходимости включения ЛС в протоколы лечения для медицинской помощи различного уровня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7. Уменьшение количества наименований закупаемых ЛС</a:t>
            </a:r>
          </a:p>
          <a:p>
            <a:r>
              <a:rPr lang="ru-RU" sz="3000" dirty="0">
                <a:latin typeface="Bahnschrift Condensed"/>
                <a:cs typeface="Times New Roman" pitchFamily="18" charset="0"/>
              </a:rPr>
              <a:t>8. Снижение общих затрат на закупки ЛС, сокращения продолжительности лечения и уменьшения количества повторных госпитализаций или амбулаторных обращений.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923925" y="217488"/>
            <a:ext cx="105489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Bahnschrift Condensed"/>
                <a:cs typeface="Times New Roman" pitchFamily="18" charset="0"/>
              </a:rPr>
              <a:t>Основные методы фармакоэкономики, использующиеся при работе в практическом здравоохранении</a:t>
            </a:r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923925" y="2152650"/>
            <a:ext cx="10548938" cy="373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Анализ стоимости болезни (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cost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of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illness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)</a:t>
            </a:r>
            <a:endParaRPr lang="ru-RU" sz="3200" dirty="0">
              <a:latin typeface="Bahnschrift Condensed"/>
              <a:ea typeface="Calibri" pitchFamily="34" charset="0"/>
              <a:cs typeface="Times New Roman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Анализ «минимизации затрат» (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cost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-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minimization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analysis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)</a:t>
            </a:r>
            <a:endParaRPr lang="ru-RU" sz="3200" dirty="0">
              <a:latin typeface="Bahnschrift Condensed"/>
            </a:endParaRPr>
          </a:p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Анализ</a:t>
            </a:r>
            <a:r>
              <a:rPr lang="en-US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«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затраты -</a:t>
            </a:r>
            <a:r>
              <a:rPr lang="en-US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эффективность</a:t>
            </a:r>
            <a:r>
              <a:rPr lang="en-US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» (cost 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effectiveness analysis)</a:t>
            </a:r>
            <a:endParaRPr lang="ru-RU" sz="3200" dirty="0">
              <a:latin typeface="Bahnschrift Condensed"/>
              <a:cs typeface="Times New Roman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Анализ «затраты - полезность» (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cost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-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utility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analysis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)</a:t>
            </a:r>
            <a:endParaRPr lang="ru-RU" sz="3200" dirty="0">
              <a:latin typeface="Bahnschrift Condensed"/>
            </a:endParaRPr>
          </a:p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Анализ «затраты - выгода» (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cost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-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benefit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analysis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)</a:t>
            </a:r>
          </a:p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ABC/VEN- анализ</a:t>
            </a:r>
            <a:endParaRPr lang="ru-RU" sz="3200" dirty="0">
              <a:latin typeface="Bahnschrift Condensed"/>
            </a:endParaRPr>
          </a:p>
          <a:p>
            <a:pPr marL="342900" indent="-342900" algn="just">
              <a:lnSpc>
                <a:spcPct val="107000"/>
              </a:lnSpc>
              <a:buFont typeface="Courier New" pitchFamily="49" charset="0"/>
              <a:buChar char="o"/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Анализ «затраты-последствия» (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cost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-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consequences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analysis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)</a:t>
            </a:r>
            <a:endParaRPr lang="ru-RU" sz="3200" dirty="0">
              <a:latin typeface="Bahnschrift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1"/>
          <p:cNvSpPr>
            <a:spLocks noChangeArrowheads="1"/>
          </p:cNvSpPr>
          <p:nvPr/>
        </p:nvSpPr>
        <p:spPr bwMode="auto">
          <a:xfrm>
            <a:off x="514350" y="2346325"/>
            <a:ext cx="11102975" cy="2679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79388" algn="just">
              <a:lnSpc>
                <a:spcPct val="107000"/>
              </a:lnSpc>
            </a:pP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Определяя метод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фармакоэкономической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оценки, необходимо установить, на кого он рассчитан, в чьих интересах проведен (пациента или финансирующей организации), какие цели преследует. Поскольку и методы, и результаты исследований будут в этих случаях различаться, выбор методики </a:t>
            </a:r>
            <a:r>
              <a:rPr lang="ru-RU" sz="3200" dirty="0" err="1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фармакоэкономической</a:t>
            </a:r>
            <a:r>
              <a:rPr lang="ru-RU" sz="3200" dirty="0">
                <a:solidFill>
                  <a:srgbClr val="000000"/>
                </a:solidFill>
                <a:latin typeface="Bahnschrift Condensed"/>
                <a:cs typeface="Times New Roman" pitchFamily="18" charset="0"/>
              </a:rPr>
              <a:t> оценки должен быть строго обоснован.</a:t>
            </a:r>
            <a:endParaRPr lang="ru-RU" sz="3200" dirty="0">
              <a:latin typeface="Bahnschrift Condensed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4"/>
          <p:cNvSpPr>
            <a:spLocks noChangeArrowheads="1"/>
          </p:cNvSpPr>
          <p:nvPr/>
        </p:nvSpPr>
        <p:spPr bwMode="auto">
          <a:xfrm>
            <a:off x="498475" y="2493963"/>
            <a:ext cx="114585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Bahnschrift Condensed"/>
                <a:cs typeface="Times New Roman" pitchFamily="18" charset="0"/>
              </a:rPr>
              <a:t>Метод фармакоэкономического анализа, который позволяет оценить качество фармакотерапии и лекарственного обеспечения учреждения здравоохранения, называется ABC/VEN-анализом.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3" name="Заголовок 1"/>
          <p:cNvSpPr>
            <a:spLocks noGrp="1"/>
          </p:cNvSpPr>
          <p:nvPr>
            <p:ph type="title"/>
          </p:nvPr>
        </p:nvSpPr>
        <p:spPr>
          <a:xfrm>
            <a:off x="272955" y="1328982"/>
            <a:ext cx="5320769" cy="5077583"/>
          </a:xfrm>
        </p:spPr>
        <p:txBody>
          <a:bodyPr/>
          <a:lstStyle/>
          <a:p>
            <a:pPr algn="just" eaLnBrk="1" hangingPunct="1"/>
            <a:r>
              <a:rPr lang="ru-RU" sz="3200" dirty="0" smtClean="0">
                <a:latin typeface="Bahnschrift Condensed"/>
                <a:cs typeface="Times New Roman" pitchFamily="18" charset="0"/>
              </a:rPr>
              <a:t>ABC-анализом называется метод оценки рационального использования денежных средств на лекарственное обеспечение учреждения здравоохранения, путем разделения их на три группы (класса) в соответствии с их фактическим потреблением.</a:t>
            </a:r>
            <a:br>
              <a:rPr lang="ru-RU" sz="3200" dirty="0" smtClean="0">
                <a:latin typeface="Bahnschrift Condensed"/>
                <a:cs typeface="Times New Roman" pitchFamily="18" charset="0"/>
              </a:rPr>
            </a:br>
            <a:r>
              <a:rPr lang="ru-RU" sz="3200" dirty="0" smtClean="0">
                <a:latin typeface="Bahnschrift Condensed"/>
                <a:cs typeface="Times New Roman" pitchFamily="18" charset="0"/>
              </a:rPr>
              <a:t/>
            </a:r>
            <a:br>
              <a:rPr lang="ru-RU" sz="3200" dirty="0" smtClean="0">
                <a:latin typeface="Bahnschrift Condensed"/>
                <a:cs typeface="Times New Roman" pitchFamily="18" charset="0"/>
              </a:rPr>
            </a:br>
            <a:r>
              <a:rPr lang="ru-RU" sz="3200" dirty="0" smtClean="0">
                <a:latin typeface="Bahnschrift Condensed"/>
                <a:cs typeface="Times New Roman" pitchFamily="18" charset="0"/>
              </a:rPr>
              <a:t/>
            </a:r>
            <a:br>
              <a:rPr lang="ru-RU" sz="3200" dirty="0" smtClean="0">
                <a:latin typeface="Bahnschrift Condensed"/>
                <a:cs typeface="Times New Roman" pitchFamily="18" charset="0"/>
              </a:rPr>
            </a:br>
            <a:r>
              <a:rPr lang="ru-RU" sz="3200" dirty="0" smtClean="0">
                <a:latin typeface="Bahnschrift Condensed"/>
                <a:cs typeface="Times New Roman" pitchFamily="18" charset="0"/>
              </a:rPr>
              <a:t>С учетом выбранных критериев, ЛС разделяются на три класса:</a:t>
            </a:r>
          </a:p>
        </p:txBody>
      </p:sp>
      <p:graphicFrame>
        <p:nvGraphicFramePr>
          <p:cNvPr id="27662" name="Objec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875067"/>
              </p:ext>
            </p:extLst>
          </p:nvPr>
        </p:nvGraphicFramePr>
        <p:xfrm>
          <a:off x="5688169" y="1292179"/>
          <a:ext cx="6465194" cy="5439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Macro-Enabled Worksheet" r:id="rId3" imgW="7572387" imgH="5614988" progId="Excel.SheetMacroEnabled.12">
                  <p:embed/>
                </p:oleObj>
              </mc:Choice>
              <mc:Fallback>
                <p:oleObj name="Macro-Enabled Worksheet" r:id="rId3" imgW="7572387" imgH="5614988" progId="Excel.SheetMacroEnabled.12">
                  <p:embed/>
                  <p:pic>
                    <p:nvPicPr>
                      <p:cNvPr id="0" name="Picture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8169" y="1292179"/>
                        <a:ext cx="6465194" cy="54391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4" name="TextBox 2"/>
          <p:cNvSpPr txBox="1">
            <a:spLocks noChangeArrowheads="1"/>
          </p:cNvSpPr>
          <p:nvPr/>
        </p:nvSpPr>
        <p:spPr bwMode="auto">
          <a:xfrm>
            <a:off x="4494616" y="266060"/>
            <a:ext cx="3422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latin typeface="Bahnschrift Condensed"/>
                <a:cs typeface="Times New Roman" pitchFamily="18" charset="0"/>
              </a:rPr>
              <a:t>ABC-</a:t>
            </a:r>
            <a:r>
              <a:rPr lang="ru-RU" sz="4000" b="1" dirty="0">
                <a:latin typeface="Bahnschrift Condensed"/>
                <a:cs typeface="Times New Roman" pitchFamily="18" charset="0"/>
              </a:rPr>
              <a:t>анализ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"/>
          <p:cNvSpPr txBox="1">
            <a:spLocks noChangeArrowheads="1"/>
          </p:cNvSpPr>
          <p:nvPr/>
        </p:nvSpPr>
        <p:spPr bwMode="auto">
          <a:xfrm>
            <a:off x="5037138" y="68263"/>
            <a:ext cx="19923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latin typeface="Bahnschrift Condensed"/>
                <a:cs typeface="Times New Roman" pitchFamily="18" charset="0"/>
              </a:rPr>
              <a:t>VEN-</a:t>
            </a:r>
            <a:r>
              <a:rPr lang="ru-RU" sz="3600" b="1" dirty="0">
                <a:latin typeface="Bahnschrift Condensed"/>
                <a:cs typeface="Times New Roman" pitchFamily="18" charset="0"/>
              </a:rPr>
              <a:t>анализ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425003" y="2498500"/>
            <a:ext cx="2726185" cy="112623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itchFamily="18" charset="0"/>
              </a:rPr>
              <a:t>V </a:t>
            </a:r>
          </a:p>
          <a:p>
            <a:pPr algn="ctr">
              <a:defRPr/>
            </a:pPr>
            <a:r>
              <a:rPr lang="ru-RU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itchFamily="18" charset="0"/>
              </a:rPr>
              <a:t>vital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itchFamily="18" charset="0"/>
              </a:rPr>
              <a:t>жизненно важные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425003" y="3865563"/>
            <a:ext cx="2726185" cy="113573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essential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 необходимые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425004" y="5265738"/>
            <a:ext cx="2746822" cy="121233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non-essential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неважные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48051" y="2390973"/>
            <a:ext cx="8417684" cy="1309967"/>
          </a:xfrm>
          <a:prstGeom prst="rect">
            <a:avLst/>
          </a:prstGeom>
          <a:solidFill>
            <a:schemeClr val="accent1">
              <a:alpha val="39000"/>
            </a:schemeClr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Базовые лекарственные средства, необходимые для спасения жизни, постоянно требующиеся для поддержания жизни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48051" y="3826907"/>
            <a:ext cx="8417684" cy="1238251"/>
          </a:xfrm>
          <a:prstGeom prst="rect">
            <a:avLst/>
          </a:prstGeom>
          <a:solidFill>
            <a:schemeClr val="accent1">
              <a:alpha val="39000"/>
            </a:schemeClr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Лекарственные средства, эффективные при лечении менее опасных, но серьезных заболеваний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48051" y="5191125"/>
            <a:ext cx="8417684" cy="1347050"/>
          </a:xfrm>
          <a:prstGeom prst="rect">
            <a:avLst/>
          </a:prstGeom>
          <a:solidFill>
            <a:schemeClr val="accent1">
              <a:alpha val="39000"/>
            </a:schemeClr>
          </a:solidFill>
          <a:effectLst>
            <a:glow>
              <a:schemeClr val="accent1"/>
            </a:glow>
          </a:effectLst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Лекарственные средства для лечения «легких» заболеваний.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Times New Roman" panose="02020603050405020304" pitchFamily="18" charset="0"/>
              </a:rPr>
              <a:t>(Также средства с сомнительной эффективностью, дорогостоящие)</a:t>
            </a:r>
          </a:p>
        </p:txBody>
      </p:sp>
      <p:sp>
        <p:nvSpPr>
          <p:cNvPr id="28686" name="Прямоугольник 10"/>
          <p:cNvSpPr>
            <a:spLocks noChangeArrowheads="1"/>
          </p:cNvSpPr>
          <p:nvPr/>
        </p:nvSpPr>
        <p:spPr bwMode="auto">
          <a:xfrm>
            <a:off x="425003" y="715963"/>
            <a:ext cx="1156952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000" dirty="0">
                <a:latin typeface="Bahnschrift Condensed"/>
                <a:cs typeface="Times New Roman" pitchFamily="18" charset="0"/>
              </a:rPr>
              <a:t>Суть VEN-анализа состоит в распределении ЛС, использованных в терапии в течение выбранного для анализа периода времени, по степени жизненной важности. </a:t>
            </a:r>
            <a:r>
              <a:rPr lang="ru-RU" sz="3000" dirty="0" smtClean="0">
                <a:latin typeface="Bahnschrift Condensed"/>
                <a:cs typeface="Times New Roman" pitchFamily="18" charset="0"/>
              </a:rPr>
              <a:t>Данный </a:t>
            </a:r>
            <a:r>
              <a:rPr lang="ru-RU" sz="3000" dirty="0">
                <a:latin typeface="Bahnschrift Condensed"/>
                <a:cs typeface="Times New Roman" pitchFamily="18" charset="0"/>
              </a:rPr>
              <a:t>вид анализа предполагает присвоение каждому ЛС определенного индекса важности: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3529013" y="130175"/>
            <a:ext cx="4594225" cy="769938"/>
          </a:xfrm>
        </p:spPr>
        <p:txBody>
          <a:bodyPr/>
          <a:lstStyle/>
          <a:p>
            <a:pPr algn="ctr" eaLnBrk="1" hangingPunct="1"/>
            <a:r>
              <a:rPr lang="en-US" sz="3600" smtClean="0">
                <a:latin typeface="Bahnschrift Condensed"/>
                <a:cs typeface="Times New Roman" pitchFamily="18" charset="0"/>
              </a:rPr>
              <a:t>VEN-</a:t>
            </a:r>
            <a:r>
              <a:rPr lang="ru-RU" sz="3600" smtClean="0">
                <a:latin typeface="Bahnschrift Condensed"/>
                <a:cs typeface="Times New Roman" pitchFamily="18" charset="0"/>
              </a:rPr>
              <a:t>анализ</a:t>
            </a:r>
            <a:r>
              <a:rPr lang="en-US" sz="3600" smtClean="0">
                <a:latin typeface="Bahnschrift Condensed"/>
                <a:cs typeface="Times New Roman" pitchFamily="18" charset="0"/>
              </a:rPr>
              <a:t> </a:t>
            </a:r>
            <a:r>
              <a:rPr lang="ru-RU" sz="3600" smtClean="0">
                <a:latin typeface="Bahnschrift Condensed"/>
                <a:cs typeface="Times New Roman" pitchFamily="18" charset="0"/>
              </a:rPr>
              <a:t/>
            </a:r>
            <a:br>
              <a:rPr lang="ru-RU" sz="3600" smtClean="0">
                <a:latin typeface="Bahnschrift Condensed"/>
                <a:cs typeface="Times New Roman" pitchFamily="18" charset="0"/>
              </a:rPr>
            </a:br>
            <a:r>
              <a:rPr lang="en-US" sz="3600" smtClean="0">
                <a:latin typeface="Bahnschrift Condensed"/>
                <a:cs typeface="Times New Roman" pitchFamily="18" charset="0"/>
              </a:rPr>
              <a:t>(</a:t>
            </a:r>
            <a:r>
              <a:rPr lang="ru-RU" sz="3600" smtClean="0">
                <a:latin typeface="Bahnschrift Condensed"/>
                <a:cs typeface="Times New Roman" pitchFamily="18" charset="0"/>
              </a:rPr>
              <a:t>назначения)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261199"/>
              </p:ext>
            </p:extLst>
          </p:nvPr>
        </p:nvGraphicFramePr>
        <p:xfrm>
          <a:off x="944452" y="1103194"/>
          <a:ext cx="10354870" cy="575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3"/>
          <p:cNvSpPr>
            <a:spLocks noChangeArrowheads="1"/>
          </p:cNvSpPr>
          <p:nvPr/>
        </p:nvSpPr>
        <p:spPr bwMode="auto">
          <a:xfrm>
            <a:off x="288925" y="2216150"/>
            <a:ext cx="11507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 smtClean="0">
                <a:latin typeface="Bahnschrift Condensed" panose="020B0502040204020203" pitchFamily="34" charset="0"/>
                <a:cs typeface="Times New Roman" pitchFamily="18" charset="0"/>
              </a:rPr>
              <a:t>   Для </a:t>
            </a:r>
            <a:r>
              <a:rPr lang="ru-RU" sz="3200" dirty="0">
                <a:latin typeface="Bahnschrift Condensed" panose="020B0502040204020203" pitchFamily="34" charset="0"/>
                <a:cs typeface="Times New Roman" pitchFamily="18" charset="0"/>
              </a:rPr>
              <a:t>сравнительной оценки качества фармакотерапии и лекарственного обеспечения пациентов в офтальмологическом отделении ФГКУ «КДЦ ГШ ВС РФ» в 2015 г. и в 2019-202</a:t>
            </a:r>
            <a:r>
              <a:rPr lang="en-US" sz="3200" dirty="0">
                <a:latin typeface="Bahnschrift Condensed" panose="020B0502040204020203" pitchFamily="34" charset="0"/>
                <a:cs typeface="Times New Roman" pitchFamily="18" charset="0"/>
              </a:rPr>
              <a:t>2</a:t>
            </a:r>
            <a:r>
              <a:rPr lang="ru-RU" sz="3200" dirty="0">
                <a:latin typeface="Bahnschrift Condensed" panose="020B0502040204020203" pitchFamily="34" charset="0"/>
                <a:cs typeface="Times New Roman" pitchFamily="18" charset="0"/>
              </a:rPr>
              <a:t> гг. был применен ABC/VEN-анализ. </a:t>
            </a:r>
            <a:endParaRPr lang="en-US" sz="3200" dirty="0">
              <a:latin typeface="Bahnschrift Condensed" panose="020B0502040204020203" pitchFamily="34" charset="0"/>
              <a:cs typeface="Times New Roman" pitchFamily="18" charset="0"/>
            </a:endParaRPr>
          </a:p>
        </p:txBody>
      </p:sp>
      <p:sp>
        <p:nvSpPr>
          <p:cNvPr id="30722" name="TextBox 4"/>
          <p:cNvSpPr txBox="1">
            <a:spLocks noChangeArrowheads="1"/>
          </p:cNvSpPr>
          <p:nvPr/>
        </p:nvSpPr>
        <p:spPr bwMode="auto">
          <a:xfrm>
            <a:off x="3825875" y="454025"/>
            <a:ext cx="49103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latin typeface="Bahnschrift"/>
                <a:cs typeface="Times New Roman" pitchFamily="18" charset="0"/>
              </a:rPr>
              <a:t>Материал и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11520487" cy="1350963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latin typeface="Bahnschrift"/>
                <a:cs typeface="Times New Roman" pitchFamily="18" charset="0"/>
              </a:rPr>
              <a:t>Результаты ABC-VEN анализа применения офтальмологических препаратов в 2015 и 2019 гг.</a:t>
            </a:r>
          </a:p>
        </p:txBody>
      </p:sp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521787"/>
              </p:ext>
            </p:extLst>
          </p:nvPr>
        </p:nvGraphicFramePr>
        <p:xfrm>
          <a:off x="150124" y="1731963"/>
          <a:ext cx="5813947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015687"/>
              </p:ext>
            </p:extLst>
          </p:nvPr>
        </p:nvGraphicFramePr>
        <p:xfrm>
          <a:off x="5834063" y="1731963"/>
          <a:ext cx="6424611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3316288" y="2771775"/>
            <a:ext cx="631825" cy="369888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Bahnschrift"/>
              </a:rPr>
              <a:t>2015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9382125" y="2687638"/>
            <a:ext cx="625475" cy="369887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Bahnschrift"/>
              </a:rPr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414338" y="131763"/>
            <a:ext cx="11444287" cy="1149350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latin typeface="Bahnschrift"/>
                <a:cs typeface="Times New Roman" pitchFamily="18" charset="0"/>
              </a:rPr>
              <a:t>Сравнение результатов ABC-VEN анализа применения офтальмологических препаратов 2020 и 2021 гг.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483128"/>
              </p:ext>
            </p:extLst>
          </p:nvPr>
        </p:nvGraphicFramePr>
        <p:xfrm>
          <a:off x="81886" y="1464860"/>
          <a:ext cx="6036860" cy="5218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225008"/>
              </p:ext>
            </p:extLst>
          </p:nvPr>
        </p:nvGraphicFramePr>
        <p:xfrm>
          <a:off x="6064155" y="1396621"/>
          <a:ext cx="6127845" cy="5286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513138" y="2770188"/>
            <a:ext cx="674687" cy="369887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Bahnschrift"/>
              </a:rPr>
              <a:t>2020</a:t>
            </a: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9255125" y="2963863"/>
            <a:ext cx="625475" cy="369887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Bahnschrift"/>
              </a:rPr>
              <a:t>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Объект 2"/>
          <p:cNvSpPr>
            <a:spLocks noGrp="1"/>
          </p:cNvSpPr>
          <p:nvPr>
            <p:ph idx="1"/>
          </p:nvPr>
        </p:nvSpPr>
        <p:spPr>
          <a:xfrm>
            <a:off x="4191000" y="974725"/>
            <a:ext cx="3354388" cy="981075"/>
          </a:xfrm>
        </p:spPr>
        <p:txBody>
          <a:bodyPr anchor="ctr"/>
          <a:lstStyle/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sz="4000" b="1" dirty="0" smtClean="0">
                <a:latin typeface="Bahnschrift Condensed"/>
                <a:cs typeface="Arial" charset="0"/>
              </a:rPr>
              <a:t>Цель</a:t>
            </a:r>
          </a:p>
        </p:txBody>
      </p:sp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322263" y="2508250"/>
            <a:ext cx="115236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>
                <a:latin typeface="Bahnschrift Condensed"/>
                <a:cs typeface="Arial" charset="0"/>
              </a:rPr>
              <a:t>Провести анализ обеспечения лечебно-диагностических подразделений КДЦ необходимыми лекарственными препаратами с применением фармакоэкономического подхода (на примере офтальмологического отделения).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4"/>
          <p:cNvGraphicFramePr>
            <a:graphicFrameLocks/>
          </p:cNvGraphicFramePr>
          <p:nvPr/>
        </p:nvGraphicFramePr>
        <p:xfrm>
          <a:off x="0" y="1757363"/>
          <a:ext cx="6026150" cy="480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5"/>
          <p:cNvGraphicFramePr>
            <a:graphicFrameLocks/>
          </p:cNvGraphicFramePr>
          <p:nvPr/>
        </p:nvGraphicFramePr>
        <p:xfrm>
          <a:off x="5938838" y="1757363"/>
          <a:ext cx="6313487" cy="480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795" name="Заголовок 1"/>
          <p:cNvSpPr>
            <a:spLocks/>
          </p:cNvSpPr>
          <p:nvPr/>
        </p:nvSpPr>
        <p:spPr bwMode="auto">
          <a:xfrm>
            <a:off x="287338" y="333659"/>
            <a:ext cx="11904662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2813">
              <a:lnSpc>
                <a:spcPct val="90000"/>
              </a:lnSpc>
            </a:pPr>
            <a:r>
              <a:rPr lang="ru-RU" sz="3200" b="1" dirty="0">
                <a:latin typeface="Bahnschrift"/>
                <a:cs typeface="Times New Roman" pitchFamily="18" charset="0"/>
              </a:rPr>
              <a:t>Сравнение результатов ABC-VEN анализа применения офтальмологических препаратов 2022 и 2015 гг.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3484563" y="2868613"/>
            <a:ext cx="666750" cy="369887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Bahnschrift"/>
              </a:rPr>
              <a:t>2022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8877300" y="2868613"/>
            <a:ext cx="631825" cy="369887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Bahnschrift"/>
              </a:rPr>
              <a:t>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408781" y="218606"/>
            <a:ext cx="11658600" cy="879475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Bahnschrift"/>
                <a:cs typeface="Times New Roman" pitchFamily="18" charset="0"/>
              </a:rPr>
              <a:t>Количество наименований закупленных лекарственных препаратов в 2015 - 2022 гг.</a:t>
            </a:r>
          </a:p>
        </p:txBody>
      </p:sp>
      <p:graphicFrame>
        <p:nvGraphicFramePr>
          <p:cNvPr id="2" name="Диаграмма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1680932"/>
              </p:ext>
            </p:extLst>
          </p:nvPr>
        </p:nvGraphicFramePr>
        <p:xfrm>
          <a:off x="1013139" y="1378039"/>
          <a:ext cx="10334312" cy="5264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819" name="AutoShape 4"/>
          <p:cNvSpPr>
            <a:spLocks noChangeArrowheads="1"/>
          </p:cNvSpPr>
          <p:nvPr/>
        </p:nvSpPr>
        <p:spPr bwMode="auto">
          <a:xfrm>
            <a:off x="7159625" y="5191125"/>
            <a:ext cx="331788" cy="1450975"/>
          </a:xfrm>
          <a:prstGeom prst="downArrow">
            <a:avLst>
              <a:gd name="adj1" fmla="val 50000"/>
              <a:gd name="adj2" fmla="val 10933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7958138" y="5649913"/>
            <a:ext cx="320675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Bahnschrift"/>
              </a:rPr>
              <a:t>Уменьшилось в 1,73 раза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253374" y="91281"/>
            <a:ext cx="5427663" cy="1030891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Bahnschrift"/>
                <a:cs typeface="Times New Roman" pitchFamily="18" charset="0"/>
              </a:rPr>
              <a:t>Объем закупленных ЛП</a:t>
            </a:r>
            <a:br>
              <a:rPr lang="ru-RU" sz="2800" b="1" dirty="0" smtClean="0">
                <a:latin typeface="Bahnschrift"/>
                <a:cs typeface="Times New Roman" pitchFamily="18" charset="0"/>
              </a:rPr>
            </a:br>
            <a:r>
              <a:rPr lang="ru-RU" sz="2800" b="1" dirty="0" smtClean="0">
                <a:latin typeface="Bahnschrift"/>
                <a:cs typeface="Times New Roman" pitchFamily="18" charset="0"/>
              </a:rPr>
              <a:t>2015-2022 гг. (</a:t>
            </a:r>
            <a:r>
              <a:rPr lang="ru-RU" sz="2800" b="1" dirty="0" err="1" smtClean="0">
                <a:latin typeface="Bahnschrift"/>
                <a:cs typeface="Times New Roman" pitchFamily="18" charset="0"/>
              </a:rPr>
              <a:t>упак</a:t>
            </a:r>
            <a:r>
              <a:rPr lang="ru-RU" sz="2800" b="1" dirty="0" smtClean="0">
                <a:latin typeface="Bahnschrift"/>
                <a:cs typeface="Times New Roman" pitchFamily="18" charset="0"/>
              </a:rPr>
              <a:t>.)</a:t>
            </a:r>
          </a:p>
        </p:txBody>
      </p:sp>
      <p:graphicFrame>
        <p:nvGraphicFramePr>
          <p:cNvPr id="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700671"/>
              </p:ext>
            </p:extLst>
          </p:nvPr>
        </p:nvGraphicFramePr>
        <p:xfrm>
          <a:off x="200025" y="1155700"/>
          <a:ext cx="5373688" cy="544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165044"/>
              </p:ext>
            </p:extLst>
          </p:nvPr>
        </p:nvGraphicFramePr>
        <p:xfrm>
          <a:off x="5573713" y="1155700"/>
          <a:ext cx="6418262" cy="544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845" name="Прямоугольник 15"/>
          <p:cNvSpPr>
            <a:spLocks noChangeArrowheads="1"/>
          </p:cNvSpPr>
          <p:nvPr/>
        </p:nvSpPr>
        <p:spPr bwMode="auto">
          <a:xfrm>
            <a:off x="5291138" y="91281"/>
            <a:ext cx="67008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Bahnschrift"/>
                <a:cs typeface="Times New Roman" pitchFamily="18" charset="0"/>
              </a:rPr>
              <a:t>Сумма закупок</a:t>
            </a:r>
          </a:p>
          <a:p>
            <a:pPr algn="ctr"/>
            <a:r>
              <a:rPr lang="ru-RU" sz="2800" b="1" dirty="0">
                <a:latin typeface="Bahnschrift"/>
                <a:cs typeface="Times New Roman" pitchFamily="18" charset="0"/>
              </a:rPr>
              <a:t>2015-2022 гг. (руб.)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2119313" y="5013325"/>
            <a:ext cx="196850" cy="1450975"/>
          </a:xfrm>
          <a:prstGeom prst="downArrow">
            <a:avLst>
              <a:gd name="adj1" fmla="val 50000"/>
              <a:gd name="adj2" fmla="val 18427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747294" y="5290467"/>
            <a:ext cx="1778000" cy="600075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/>
              <a:t>Уменьшилось в 1,63 раза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7788275" y="4954588"/>
            <a:ext cx="196850" cy="1450975"/>
          </a:xfrm>
          <a:prstGeom prst="downArrow">
            <a:avLst>
              <a:gd name="adj1" fmla="val 50000"/>
              <a:gd name="adj2" fmla="val 18427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0149402" y="5380037"/>
            <a:ext cx="1744663" cy="600075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/>
              <a:t>Уменьшилось в 1,74 раза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653052" y="320452"/>
            <a:ext cx="2374900" cy="719138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latin typeface="Bahnschrift"/>
                <a:cs typeface="Times New Roman" pitchFamily="18" charset="0"/>
              </a:rPr>
              <a:t>Выводы</a:t>
            </a:r>
          </a:p>
        </p:txBody>
      </p:sp>
      <p:sp>
        <p:nvSpPr>
          <p:cNvPr id="36866" name="Прямоугольник 3"/>
          <p:cNvSpPr>
            <a:spLocks noChangeArrowheads="1"/>
          </p:cNvSpPr>
          <p:nvPr/>
        </p:nvSpPr>
        <p:spPr bwMode="auto">
          <a:xfrm>
            <a:off x="174267" y="1141077"/>
            <a:ext cx="6209361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700" dirty="0" smtClean="0">
                <a:latin typeface="Bahnschrift"/>
                <a:cs typeface="Times New Roman" pitchFamily="18" charset="0"/>
              </a:rPr>
              <a:t>Проведенный </a:t>
            </a:r>
            <a:r>
              <a:rPr lang="ru-RU" sz="2700" dirty="0" err="1" smtClean="0">
                <a:latin typeface="Bahnschrift"/>
                <a:cs typeface="Times New Roman" pitchFamily="18" charset="0"/>
              </a:rPr>
              <a:t>фармакоэкономический</a:t>
            </a:r>
            <a:r>
              <a:rPr lang="ru-RU" sz="2700" dirty="0" smtClean="0">
                <a:latin typeface="Bahnschrift"/>
                <a:cs typeface="Times New Roman" pitchFamily="18" charset="0"/>
              </a:rPr>
              <a:t> </a:t>
            </a:r>
            <a:r>
              <a:rPr lang="ru-RU" sz="2700" dirty="0">
                <a:latin typeface="Bahnschrift"/>
                <a:cs typeface="Times New Roman" pitchFamily="18" charset="0"/>
              </a:rPr>
              <a:t>анализ показал оптимизацию расходования денежных средств на приобретение лекарственных средств, применяемых в офтальмологии в 2019-2020 гг. по сравнению с 2015 г. Доля затрат на жизненно важные лекарственные препараты увеличилась на 11,5% и составила в 2019 г. 71,1%, что соответствует стандартизированному критерию (70-80%)</a:t>
            </a:r>
            <a:r>
              <a:rPr lang="en-US" sz="2700" dirty="0">
                <a:latin typeface="Bahnschrift"/>
                <a:cs typeface="Times New Roman" pitchFamily="18" charset="0"/>
              </a:rPr>
              <a:t>.</a:t>
            </a:r>
            <a:endParaRPr lang="ru-RU" sz="2700" dirty="0">
              <a:latin typeface="Bahnschrift"/>
              <a:cs typeface="Times New Roman" pitchFamily="18" charset="0"/>
            </a:endParaRP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090087"/>
              </p:ext>
            </p:extLst>
          </p:nvPr>
        </p:nvGraphicFramePr>
        <p:xfrm>
          <a:off x="6521003" y="1223493"/>
          <a:ext cx="5567966" cy="5263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4430288" y="258898"/>
            <a:ext cx="3079750" cy="819150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latin typeface="Bahnschrift"/>
              </a:rPr>
              <a:t>Выводы</a:t>
            </a:r>
          </a:p>
        </p:txBody>
      </p:sp>
      <p:sp>
        <p:nvSpPr>
          <p:cNvPr id="37890" name="Прямоугольник 3"/>
          <p:cNvSpPr>
            <a:spLocks noChangeArrowheads="1"/>
          </p:cNvSpPr>
          <p:nvPr/>
        </p:nvSpPr>
        <p:spPr bwMode="auto">
          <a:xfrm>
            <a:off x="344488" y="2084388"/>
            <a:ext cx="114173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dirty="0">
                <a:latin typeface="Bahnschrift"/>
                <a:cs typeface="Times New Roman" pitchFamily="18" charset="0"/>
              </a:rPr>
              <a:t>В 2019-2020 гг. по сравнению с 2015 г. отмечалось сокращение затрат на закупку второстепенных лекарственных средств на 12,3%, что указывает на рациональное лекарственное обеспечение офтальмологическими препаратами.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4389438" y="209550"/>
            <a:ext cx="3197225" cy="712788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latin typeface="Bahnschrift"/>
                <a:cs typeface="Times New Roman" pitchFamily="18" charset="0"/>
              </a:rPr>
              <a:t>Выводы</a:t>
            </a:r>
          </a:p>
        </p:txBody>
      </p:sp>
      <p:sp>
        <p:nvSpPr>
          <p:cNvPr id="38914" name="Прямоугольник 3"/>
          <p:cNvSpPr>
            <a:spLocks noChangeArrowheads="1"/>
          </p:cNvSpPr>
          <p:nvPr/>
        </p:nvSpPr>
        <p:spPr bwMode="auto">
          <a:xfrm>
            <a:off x="274191" y="1125963"/>
            <a:ext cx="51521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Bahnschrift"/>
                <a:cs typeface="Times New Roman" pitchFamily="18" charset="0"/>
              </a:rPr>
              <a:t>В 2021 г. отмечалось значительное уменьшение закупок офтальмологических препаратов. </a:t>
            </a:r>
            <a:endParaRPr lang="en-US" sz="2800" dirty="0">
              <a:latin typeface="Bahnschrift"/>
              <a:cs typeface="Times New Roman" pitchFamily="18" charset="0"/>
            </a:endParaRPr>
          </a:p>
          <a:p>
            <a:pPr algn="ctr"/>
            <a:endParaRPr lang="en-US" sz="2800" dirty="0">
              <a:latin typeface="Bahnschrift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Bahnschrift"/>
                <a:cs typeface="Times New Roman" pitchFamily="18" charset="0"/>
              </a:rPr>
              <a:t>Доля жизненно важных лекарственных средств уменьшилась на 8,2% (с 72,5% до 64,3%). Увеличилась доля закупок второстепенных препаратов на 10,4% (с 9,3% до 19,7%).</a:t>
            </a:r>
          </a:p>
        </p:txBody>
      </p:sp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34468"/>
              </p:ext>
            </p:extLst>
          </p:nvPr>
        </p:nvGraphicFramePr>
        <p:xfrm>
          <a:off x="5659438" y="1138238"/>
          <a:ext cx="6276975" cy="5399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4233863" y="257175"/>
            <a:ext cx="2433637" cy="655638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latin typeface="Bahnschrift"/>
              </a:rPr>
              <a:t>Выводы</a:t>
            </a:r>
          </a:p>
        </p:txBody>
      </p:sp>
      <p:sp>
        <p:nvSpPr>
          <p:cNvPr id="39938" name="Прямоугольник 3"/>
          <p:cNvSpPr>
            <a:spLocks noChangeArrowheads="1"/>
          </p:cNvSpPr>
          <p:nvPr/>
        </p:nvSpPr>
        <p:spPr bwMode="auto">
          <a:xfrm>
            <a:off x="153742" y="2134092"/>
            <a:ext cx="46586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Bahnschrift"/>
              </a:rPr>
              <a:t>В 2022 г. отмечалось увеличение доли жизненно важных лекарственных средств на 19,6% (с 64,3 % до 83,9%) и уменьшение на 19,6% закупки второстепенных препаратов. 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515097"/>
              </p:ext>
            </p:extLst>
          </p:nvPr>
        </p:nvGraphicFramePr>
        <p:xfrm>
          <a:off x="5003621" y="1306513"/>
          <a:ext cx="7364390" cy="542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ъект 2"/>
          <p:cNvSpPr>
            <a:spLocks noGrp="1"/>
          </p:cNvSpPr>
          <p:nvPr>
            <p:ph idx="1"/>
          </p:nvPr>
        </p:nvSpPr>
        <p:spPr>
          <a:xfrm>
            <a:off x="1812925" y="2530475"/>
            <a:ext cx="8697913" cy="118745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4000" b="1" smtClean="0">
                <a:latin typeface="Bahnschrift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5"/>
          <p:cNvSpPr txBox="1">
            <a:spLocks noChangeArrowheads="1"/>
          </p:cNvSpPr>
          <p:nvPr/>
        </p:nvSpPr>
        <p:spPr bwMode="auto">
          <a:xfrm>
            <a:off x="1149350" y="2327275"/>
            <a:ext cx="185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2" name="Прямоугольник 6"/>
          <p:cNvSpPr>
            <a:spLocks noChangeArrowheads="1"/>
          </p:cNvSpPr>
          <p:nvPr/>
        </p:nvSpPr>
        <p:spPr bwMode="auto">
          <a:xfrm>
            <a:off x="632346" y="1810602"/>
            <a:ext cx="1107757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Bahnschrift Condensed"/>
                <a:cs typeface="Arial" charset="0"/>
              </a:rPr>
              <a:t>Фармакоэкономика</a:t>
            </a:r>
            <a:r>
              <a:rPr lang="ru-RU" sz="3200" dirty="0">
                <a:latin typeface="Bahnschrift Condensed"/>
                <a:cs typeface="Arial" charset="0"/>
              </a:rPr>
              <a:t> - новая самостоятельная наука, которая изучает в сравнительном плане соотношение между затратами и эффективностью, безопасностью, качеством жизни при альтернативных схемах лечения (профилактики) заболевания.</a:t>
            </a:r>
          </a:p>
        </p:txBody>
      </p:sp>
      <p:pic>
        <p:nvPicPr>
          <p:cNvPr id="1536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5925" y="3297238"/>
            <a:ext cx="5038725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2651259" y="612104"/>
            <a:ext cx="8667750" cy="962025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latin typeface="Bahnschrift Condensed"/>
                <a:cs typeface="Arial" charset="0"/>
              </a:rPr>
              <a:t>Основные задачи фармакоэкономики: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839906" y="2222879"/>
            <a:ext cx="10596563" cy="146685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3200" dirty="0" smtClean="0">
                <a:latin typeface="Bahnschrift Condensed"/>
                <a:cs typeface="Times New Roman" pitchFamily="18" charset="0"/>
              </a:rPr>
              <a:t>Экономическая оценка различных медицинских программ и фармакологических препаратов.</a:t>
            </a:r>
          </a:p>
          <a:p>
            <a:pPr marL="0" indent="0" algn="just" eaLnBrk="1" hangingPunct="1">
              <a:buFont typeface="Arial" charset="0"/>
              <a:buNone/>
            </a:pPr>
            <a:endParaRPr lang="ru-RU" sz="3200" dirty="0" smtClean="0">
              <a:latin typeface="Bahnschrift Condensed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ru-RU" sz="3200" dirty="0" smtClean="0">
                <a:latin typeface="Bahnschrift Condensed"/>
                <a:cs typeface="Times New Roman" pitchFamily="18" charset="0"/>
              </a:rPr>
              <a:t>Выработка рекомендаций по наиболее рациональному использованию ресурсов здравоохранения</a:t>
            </a:r>
            <a:r>
              <a:rPr lang="ru-RU" dirty="0" smtClean="0">
                <a:latin typeface="Bahnschrift Condensed"/>
                <a:cs typeface="Times New Roman" pitchFamily="18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endParaRPr lang="ru-RU" sz="3200" dirty="0" smtClean="0"/>
          </a:p>
        </p:txBody>
      </p:sp>
      <p:pic>
        <p:nvPicPr>
          <p:cNvPr id="16387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1088" y="4745038"/>
            <a:ext cx="2933700" cy="20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6"/>
          <p:cNvSpPr>
            <a:spLocks noChangeArrowheads="1"/>
          </p:cNvSpPr>
          <p:nvPr/>
        </p:nvSpPr>
        <p:spPr bwMode="auto">
          <a:xfrm>
            <a:off x="693003" y="559559"/>
            <a:ext cx="11080466" cy="137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7013" indent="-227013" algn="ctr" defTabSz="912813">
              <a:lnSpc>
                <a:spcPct val="90000"/>
              </a:lnSpc>
              <a:buFont typeface="Arial" charset="0"/>
              <a:buNone/>
            </a:pPr>
            <a:r>
              <a:rPr lang="ru-RU" sz="4000" b="1" dirty="0">
                <a:latin typeface="Bahnschrift Condensed"/>
                <a:ea typeface="Arial Unicode MS"/>
                <a:cs typeface="Arial Unicode MS"/>
              </a:rPr>
              <a:t>«Развитие фармацевтической и медицинской промышленности Российской Федерации на период до 2020 года и дальнейшую перспективу»</a:t>
            </a:r>
          </a:p>
        </p:txBody>
      </p:sp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693003" y="4503761"/>
            <a:ext cx="111168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По данным федеральной службы государственной статистики, в отраслях, продемонстрировавшие в марте 2022 года увеличение производства (по сравнению с мартом 2021 года) вошла отрасль выпуска лекарственных средств и материалов, применяемых в медицинских целях – рост на 46,8%.</a:t>
            </a:r>
          </a:p>
        </p:txBody>
      </p:sp>
      <p:pic>
        <p:nvPicPr>
          <p:cNvPr id="17411" name="Рисунок 2"/>
          <p:cNvPicPr>
            <a:picLocks noChangeAspect="1"/>
          </p:cNvPicPr>
          <p:nvPr/>
        </p:nvPicPr>
        <p:blipFill>
          <a:blip r:embed="rId2"/>
          <a:srcRect l="11153" t="11778" r="10292" b="35728"/>
          <a:stretch>
            <a:fillRect/>
          </a:stretch>
        </p:blipFill>
        <p:spPr bwMode="auto">
          <a:xfrm>
            <a:off x="3859213" y="2624138"/>
            <a:ext cx="42354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655946" y="731008"/>
            <a:ext cx="10972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Без анализа ситуаций на фармацевтическом рынке, без анализа прихода/расхода в медицинскую организацию медицинского имущества, невозможно видеть полную картину происходящего, и невозможно спланировать качественную годовую потребность медицинской организации.</a:t>
            </a:r>
          </a:p>
          <a:p>
            <a:pPr algn="just"/>
            <a:endParaRPr lang="ru-RU" sz="3200" dirty="0">
              <a:latin typeface="Bahnschrift Condensed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С переходом от абстрактных ситуаций к конкретным цифрам и четкому планированию, а также с принятием обоснованного решения о перераспределении денежных средств с учетом имеющихся ресурсов, нам поможет фармакоэкономика.</a:t>
            </a:r>
          </a:p>
        </p:txBody>
      </p:sp>
      <p:pic>
        <p:nvPicPr>
          <p:cNvPr id="1843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53463" y="4686300"/>
            <a:ext cx="2171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7"/>
          <p:cNvSpPr txBox="1">
            <a:spLocks noChangeArrowheads="1"/>
          </p:cNvSpPr>
          <p:nvPr/>
        </p:nvSpPr>
        <p:spPr bwMode="auto">
          <a:xfrm>
            <a:off x="557213" y="2174875"/>
            <a:ext cx="11025187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Работая специалистом в отделе медицинского снабжения главное помнить, что понятия экономики неоднозначны с точки зрения медицинской этики. </a:t>
            </a:r>
          </a:p>
          <a:p>
            <a:pPr algn="just"/>
            <a:endParaRPr lang="ru-RU" sz="2800" dirty="0">
              <a:latin typeface="Bahnschrift Condensed"/>
              <a:cs typeface="Times New Roman" pitchFamily="18" charset="0"/>
            </a:endParaRPr>
          </a:p>
          <a:p>
            <a:pPr algn="just"/>
            <a:endParaRPr lang="ru-RU" sz="2800" dirty="0">
              <a:latin typeface="Bahnschrift Condensed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Но, так как фармакоэкономика это симбиоз медицины, фармации и экономики, то такие острые углы со временем становится проще обходить.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4"/>
          <p:cNvSpPr>
            <a:spLocks noChangeArrowheads="1"/>
          </p:cNvSpPr>
          <p:nvPr/>
        </p:nvSpPr>
        <p:spPr bwMode="auto">
          <a:xfrm>
            <a:off x="1501775" y="229477"/>
            <a:ext cx="927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Bahnschrift Condensed"/>
                <a:cs typeface="Times New Roman" pitchFamily="18" charset="0"/>
              </a:rPr>
              <a:t>Основные области использования основных методов фармакоэкономического анализа:</a:t>
            </a:r>
          </a:p>
        </p:txBody>
      </p:sp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514350" y="1680618"/>
            <a:ext cx="1124585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latin typeface="Bahnschrift Condensed"/>
                <a:cs typeface="Times New Roman" pitchFamily="18" charset="0"/>
              </a:rPr>
              <a:t>Учреждения здравоохранения:</a:t>
            </a:r>
          </a:p>
          <a:p>
            <a:endParaRPr lang="ru-RU" sz="3200" dirty="0">
              <a:latin typeface="Bahnschrift Condensed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1. Определение расходов при планировании бюджета здравоохранения с учетом конкретной финансово-экономической ситуации</a:t>
            </a:r>
          </a:p>
          <a:p>
            <a:pPr algn="just"/>
            <a:endParaRPr lang="ru-RU" sz="3200" dirty="0">
              <a:latin typeface="Bahnschrift Condensed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2.   Выбор более эффективных и безопасных, наименее затратных</a:t>
            </a:r>
          </a:p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методик лечения заболеваний</a:t>
            </a:r>
          </a:p>
          <a:p>
            <a:pPr algn="just"/>
            <a:endParaRPr lang="ru-RU" sz="3200" dirty="0">
              <a:latin typeface="Bahnschrift Condensed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Bahnschrift Condensed"/>
                <a:cs typeface="Times New Roman" pitchFamily="18" charset="0"/>
              </a:rPr>
              <a:t>3. Сравнение расходов на одну дозу, упаковку лекарственных средств разных производителей и стоимости полного курса фармакотерапии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922740" y="516577"/>
            <a:ext cx="10515600" cy="1165225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latin typeface="Bahnschrift Condensed"/>
                <a:cs typeface="Times New Roman" pitchFamily="18" charset="0"/>
              </a:rPr>
              <a:t>Основные области использования основных методов фармакоэкономического анализа:</a:t>
            </a:r>
            <a:endParaRPr lang="ru-RU" sz="4000" b="1" dirty="0" smtClean="0">
              <a:latin typeface="Bahnschrift Condensed"/>
            </a:endParaRPr>
          </a:p>
        </p:txBody>
      </p:sp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459474" y="2833948"/>
            <a:ext cx="1133673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Bahnschrift Condensed"/>
                <a:cs typeface="Times New Roman" pitchFamily="18" charset="0"/>
              </a:rPr>
              <a:t>Фармацевтический сектор</a:t>
            </a:r>
            <a:r>
              <a:rPr lang="ru-RU" sz="3200" dirty="0">
                <a:latin typeface="Bahnschrift Condensed"/>
                <a:cs typeface="Times New Roman" pitchFamily="18" charset="0"/>
              </a:rPr>
              <a:t> - сравнение расходов на одну дозу, упаковку лекарственных средств разных производителей и стоимости полного курса фармакотерапии, и решение вопроса о необходимости государственной регистрации.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</TotalTime>
  <Words>1075</Words>
  <Application>Microsoft Office PowerPoint</Application>
  <PresentationFormat>Широкоэкранный</PresentationFormat>
  <Paragraphs>130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7" baseType="lpstr">
      <vt:lpstr>Arial</vt:lpstr>
      <vt:lpstr>Arial Unicode MS</vt:lpstr>
      <vt:lpstr>Bahnschrift</vt:lpstr>
      <vt:lpstr>Bahnschrift Condensed</vt:lpstr>
      <vt:lpstr>Calibri</vt:lpstr>
      <vt:lpstr>Calibri Light</vt:lpstr>
      <vt:lpstr>Courier New</vt:lpstr>
      <vt:lpstr>Times New Roman</vt:lpstr>
      <vt:lpstr>Тема Office</vt:lpstr>
      <vt:lpstr>Macro-Enabled Worksheet</vt:lpstr>
      <vt:lpstr>Федеральное государственное казенное учреждение «Консультативно-диагностический центр Генерального штаба Вооруженных сил Российской Федерации»</vt:lpstr>
      <vt:lpstr>Презентация PowerPoint</vt:lpstr>
      <vt:lpstr>Презентация PowerPoint</vt:lpstr>
      <vt:lpstr>Основные задачи фармакоэкономики: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области использования основных методов фармакоэкономического анализа:</vt:lpstr>
      <vt:lpstr>Основные области использования основных методов фармакоэкономического анализа</vt:lpstr>
      <vt:lpstr>Презентация PowerPoint</vt:lpstr>
      <vt:lpstr>Презентация PowerPoint</vt:lpstr>
      <vt:lpstr>Презентация PowerPoint</vt:lpstr>
      <vt:lpstr>ABC-анализом называется метод оценки рационального использования денежных средств на лекарственное обеспечение учреждения здравоохранения, путем разделения их на три группы (класса) в соответствии с их фактическим потреблением.   С учетом выбранных критериев, ЛС разделяются на три класса:</vt:lpstr>
      <vt:lpstr>Презентация PowerPoint</vt:lpstr>
      <vt:lpstr>VEN-анализ  (назначения)</vt:lpstr>
      <vt:lpstr>Презентация PowerPoint</vt:lpstr>
      <vt:lpstr>Результаты ABC-VEN анализа применения офтальмологических препаратов в 2015 и 2019 гг.</vt:lpstr>
      <vt:lpstr>Сравнение результатов ABC-VEN анализа применения офтальмологических препаратов 2020 и 2021 гг.</vt:lpstr>
      <vt:lpstr>Презентация PowerPoint</vt:lpstr>
      <vt:lpstr>Количество наименований закупленных лекарственных препаратов в 2015 - 2022 гг.</vt:lpstr>
      <vt:lpstr>Объем закупленных ЛП 2015-2022 гг. (упак.)</vt:lpstr>
      <vt:lpstr>Выводы</vt:lpstr>
      <vt:lpstr>Выводы</vt:lpstr>
      <vt:lpstr>Выводы</vt:lpstr>
      <vt:lpstr>Выводы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kdcoms9@outlook.com</dc:creator>
  <cp:lastModifiedBy>Club</cp:lastModifiedBy>
  <cp:revision>108</cp:revision>
  <dcterms:created xsi:type="dcterms:W3CDTF">2023-04-03T08:13:35Z</dcterms:created>
  <dcterms:modified xsi:type="dcterms:W3CDTF">2023-05-18T12:58:07Z</dcterms:modified>
</cp:coreProperties>
</file>